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765" r:id="rId4"/>
  </p:sldMasterIdLst>
  <p:notesMasterIdLst>
    <p:notesMasterId r:id="rId42"/>
  </p:notesMasterIdLst>
  <p:sldIdLst>
    <p:sldId id="256" r:id="rId5"/>
    <p:sldId id="593" r:id="rId6"/>
    <p:sldId id="595" r:id="rId7"/>
    <p:sldId id="491" r:id="rId8"/>
    <p:sldId id="343" r:id="rId9"/>
    <p:sldId id="557" r:id="rId10"/>
    <p:sldId id="560" r:id="rId11"/>
    <p:sldId id="258" r:id="rId12"/>
    <p:sldId id="262" r:id="rId13"/>
    <p:sldId id="260" r:id="rId14"/>
    <p:sldId id="586" r:id="rId15"/>
    <p:sldId id="587" r:id="rId16"/>
    <p:sldId id="588" r:id="rId17"/>
    <p:sldId id="589" r:id="rId18"/>
    <p:sldId id="261" r:id="rId19"/>
    <p:sldId id="576" r:id="rId20"/>
    <p:sldId id="562" r:id="rId21"/>
    <p:sldId id="566" r:id="rId22"/>
    <p:sldId id="504" r:id="rId23"/>
    <p:sldId id="484" r:id="rId24"/>
    <p:sldId id="507" r:id="rId25"/>
    <p:sldId id="506" r:id="rId26"/>
    <p:sldId id="600" r:id="rId27"/>
    <p:sldId id="596" r:id="rId28"/>
    <p:sldId id="378" r:id="rId29"/>
    <p:sldId id="302" r:id="rId30"/>
    <p:sldId id="530" r:id="rId31"/>
    <p:sldId id="531" r:id="rId32"/>
    <p:sldId id="541" r:id="rId33"/>
    <p:sldId id="367" r:id="rId34"/>
    <p:sldId id="546" r:id="rId35"/>
    <p:sldId id="567" r:id="rId36"/>
    <p:sldId id="259" r:id="rId37"/>
    <p:sldId id="597" r:id="rId38"/>
    <p:sldId id="599" r:id="rId39"/>
    <p:sldId id="598" r:id="rId40"/>
    <p:sldId id="556" r:id="rId41"/>
  </p:sldIdLst>
  <p:sldSz cx="9144000" cy="6858000" type="screen4x3"/>
  <p:notesSz cx="7104063" cy="10234613"/>
  <p:defaultTextStyle>
    <a:defPPr>
      <a:defRPr lang="en-NZ"/>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4793B"/>
    <a:srgbClr val="F0A230"/>
    <a:srgbClr val="FFCC66"/>
    <a:srgbClr val="FCDD24"/>
    <a:srgbClr val="CCECFF"/>
    <a:srgbClr val="FFFFFF"/>
    <a:srgbClr val="F22E00"/>
    <a:srgbClr val="CBCB55"/>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EDB5D-C9D8-4F44-B411-3E96156AAA4F}" v="2" dt="2023-03-17T17:10:31.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1" autoAdjust="0"/>
    <p:restoredTop sz="92998" autoAdjust="0"/>
  </p:normalViewPr>
  <p:slideViewPr>
    <p:cSldViewPr snapToGrid="0" snapToObjects="1">
      <p:cViewPr varScale="1">
        <p:scale>
          <a:sx n="73" d="100"/>
          <a:sy n="73" d="100"/>
        </p:scale>
        <p:origin x="1805"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kia Shelton" userId="11ee9d00-aed7-428c-8ebe-def6ad56010f" providerId="ADAL" clId="{DCBEDB5D-C9D8-4F44-B411-3E96156AAA4F}"/>
    <pc:docChg chg="modSld">
      <pc:chgData name="Saskia Shelton" userId="11ee9d00-aed7-428c-8ebe-def6ad56010f" providerId="ADAL" clId="{DCBEDB5D-C9D8-4F44-B411-3E96156AAA4F}" dt="2023-03-17T17:23:03.572" v="1" actId="1076"/>
      <pc:docMkLst>
        <pc:docMk/>
      </pc:docMkLst>
      <pc:sldChg chg="modSp mod">
        <pc:chgData name="Saskia Shelton" userId="11ee9d00-aed7-428c-8ebe-def6ad56010f" providerId="ADAL" clId="{DCBEDB5D-C9D8-4F44-B411-3E96156AAA4F}" dt="2023-03-17T17:23:03.572" v="1" actId="1076"/>
        <pc:sldMkLst>
          <pc:docMk/>
          <pc:sldMk cId="362864644" sldId="595"/>
        </pc:sldMkLst>
        <pc:spChg chg="mod">
          <ac:chgData name="Saskia Shelton" userId="11ee9d00-aed7-428c-8ebe-def6ad56010f" providerId="ADAL" clId="{DCBEDB5D-C9D8-4F44-B411-3E96156AAA4F}" dt="2023-03-17T17:23:03.572" v="1" actId="1076"/>
          <ac:spMkLst>
            <pc:docMk/>
            <pc:sldMk cId="362864644" sldId="595"/>
            <ac:spMk id="2" creationId="{B43240A8-E893-C398-8B43-B46F9986857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082CD-76D4-4C2C-B0DD-3E0E19F1CD3A}" type="doc">
      <dgm:prSet loTypeId="urn:microsoft.com/office/officeart/2005/8/layout/chevron2" loCatId="list" qsTypeId="urn:microsoft.com/office/officeart/2005/8/quickstyle/simple1" qsCatId="simple" csTypeId="urn:microsoft.com/office/officeart/2005/8/colors/accent6_2" csCatId="accent6" phldr="1"/>
      <dgm:spPr/>
      <dgm:t>
        <a:bodyPr/>
        <a:lstStyle/>
        <a:p>
          <a:endParaRPr lang="en-NZ"/>
        </a:p>
      </dgm:t>
    </dgm:pt>
    <dgm:pt modelId="{17245A94-1E34-498C-A252-8B3CE3451A06}">
      <dgm:prSet phldrT="[Text]" custT="1"/>
      <dgm:spPr/>
      <dgm:t>
        <a:bodyPr/>
        <a:lstStyle/>
        <a:p>
          <a:r>
            <a:rPr lang="en-US" sz="2400" b="1" dirty="0"/>
            <a:t>One</a:t>
          </a:r>
          <a:endParaRPr lang="en-NZ" sz="2400" b="1" dirty="0"/>
        </a:p>
      </dgm:t>
    </dgm:pt>
    <dgm:pt modelId="{9CE8DBC0-5424-47D7-AE76-8FD249978AC6}" type="parTrans" cxnId="{8D2721F8-FDB4-470D-BB7C-922489674B89}">
      <dgm:prSet/>
      <dgm:spPr/>
      <dgm:t>
        <a:bodyPr/>
        <a:lstStyle/>
        <a:p>
          <a:endParaRPr lang="en-NZ"/>
        </a:p>
      </dgm:t>
    </dgm:pt>
    <dgm:pt modelId="{BD7997BE-2AC1-44C5-82AD-BB3C5C6BE1D9}" type="sibTrans" cxnId="{8D2721F8-FDB4-470D-BB7C-922489674B89}">
      <dgm:prSet/>
      <dgm:spPr/>
      <dgm:t>
        <a:bodyPr/>
        <a:lstStyle/>
        <a:p>
          <a:endParaRPr lang="en-NZ"/>
        </a:p>
      </dgm:t>
    </dgm:pt>
    <dgm:pt modelId="{E89A450C-370D-4534-9D6C-F02163594419}">
      <dgm:prSet phldrT="[Text]" custT="1"/>
      <dgm:spPr/>
      <dgm:t>
        <a:bodyPr/>
        <a:lstStyle/>
        <a:p>
          <a:pPr>
            <a:buNone/>
          </a:pPr>
          <a:r>
            <a:rPr lang="en-US" sz="3200" dirty="0"/>
            <a:t>Engineer to the Contract</a:t>
          </a:r>
          <a:endParaRPr lang="en-NZ" sz="3200" dirty="0"/>
        </a:p>
      </dgm:t>
    </dgm:pt>
    <dgm:pt modelId="{C19A2B54-EC74-4DDE-BDED-07B992BC3045}" type="parTrans" cxnId="{A9AD7C11-BA73-4192-B911-74D65BA5A8A1}">
      <dgm:prSet/>
      <dgm:spPr/>
      <dgm:t>
        <a:bodyPr/>
        <a:lstStyle/>
        <a:p>
          <a:endParaRPr lang="en-NZ"/>
        </a:p>
      </dgm:t>
    </dgm:pt>
    <dgm:pt modelId="{4CD4CE1D-1A25-46B0-B6A0-984C3B35F479}" type="sibTrans" cxnId="{A9AD7C11-BA73-4192-B911-74D65BA5A8A1}">
      <dgm:prSet/>
      <dgm:spPr/>
      <dgm:t>
        <a:bodyPr/>
        <a:lstStyle/>
        <a:p>
          <a:endParaRPr lang="en-NZ"/>
        </a:p>
      </dgm:t>
    </dgm:pt>
    <dgm:pt modelId="{AC75C2EC-4602-4EC5-BB9A-1114D731DA04}">
      <dgm:prSet phldrT="[Text]" custT="1"/>
      <dgm:spPr/>
      <dgm:t>
        <a:bodyPr/>
        <a:lstStyle/>
        <a:p>
          <a:r>
            <a:rPr lang="en-US" sz="2400" b="1" dirty="0"/>
            <a:t>Two</a:t>
          </a:r>
          <a:endParaRPr lang="en-NZ" sz="2400" b="1" dirty="0"/>
        </a:p>
      </dgm:t>
    </dgm:pt>
    <dgm:pt modelId="{720580E8-95CC-4860-9C41-988AF00EC25F}" type="parTrans" cxnId="{0850B67B-283B-41F5-B173-771264C86593}">
      <dgm:prSet/>
      <dgm:spPr/>
      <dgm:t>
        <a:bodyPr/>
        <a:lstStyle/>
        <a:p>
          <a:endParaRPr lang="en-NZ"/>
        </a:p>
      </dgm:t>
    </dgm:pt>
    <dgm:pt modelId="{6C53D808-8D2D-4EA0-981E-7F60BFE4928F}" type="sibTrans" cxnId="{0850B67B-283B-41F5-B173-771264C86593}">
      <dgm:prSet/>
      <dgm:spPr/>
      <dgm:t>
        <a:bodyPr/>
        <a:lstStyle/>
        <a:p>
          <a:endParaRPr lang="en-NZ"/>
        </a:p>
      </dgm:t>
    </dgm:pt>
    <dgm:pt modelId="{34328543-DAAE-457E-9331-902A186CC0D5}">
      <dgm:prSet phldrT="[Text]" custT="1"/>
      <dgm:spPr/>
      <dgm:t>
        <a:bodyPr/>
        <a:lstStyle/>
        <a:p>
          <a:r>
            <a:rPr lang="en-US" sz="2400" b="1" dirty="0"/>
            <a:t>Three</a:t>
          </a:r>
          <a:endParaRPr lang="en-NZ" sz="2400" b="1" dirty="0"/>
        </a:p>
      </dgm:t>
    </dgm:pt>
    <dgm:pt modelId="{F731AFDB-8073-46B2-AEBC-DBA1D8FD437C}" type="parTrans" cxnId="{D6C86402-3D1B-4C86-A67A-2956C6072D87}">
      <dgm:prSet/>
      <dgm:spPr/>
      <dgm:t>
        <a:bodyPr/>
        <a:lstStyle/>
        <a:p>
          <a:endParaRPr lang="en-NZ"/>
        </a:p>
      </dgm:t>
    </dgm:pt>
    <dgm:pt modelId="{415BC24F-AAA7-4FFF-93A4-40D19FB43C35}" type="sibTrans" cxnId="{D6C86402-3D1B-4C86-A67A-2956C6072D87}">
      <dgm:prSet/>
      <dgm:spPr/>
      <dgm:t>
        <a:bodyPr/>
        <a:lstStyle/>
        <a:p>
          <a:endParaRPr lang="en-NZ"/>
        </a:p>
      </dgm:t>
    </dgm:pt>
    <dgm:pt modelId="{15E27A9D-74DE-47F9-A040-BC270E264A40}">
      <dgm:prSet phldrT="[Text]" custT="1"/>
      <dgm:spPr/>
      <dgm:t>
        <a:bodyPr/>
        <a:lstStyle/>
        <a:p>
          <a:pPr>
            <a:buNone/>
          </a:pPr>
          <a:r>
            <a:rPr lang="en-US" sz="3200" dirty="0"/>
            <a:t>Dealing with Payment Claims</a:t>
          </a:r>
          <a:endParaRPr lang="en-NZ" sz="3200" dirty="0"/>
        </a:p>
      </dgm:t>
    </dgm:pt>
    <dgm:pt modelId="{8BD7984B-D5AA-42EB-9BED-A62548069847}" type="parTrans" cxnId="{AA186033-BB3F-4B6C-B03D-B7D0F57C541E}">
      <dgm:prSet/>
      <dgm:spPr/>
      <dgm:t>
        <a:bodyPr/>
        <a:lstStyle/>
        <a:p>
          <a:endParaRPr lang="en-NZ"/>
        </a:p>
      </dgm:t>
    </dgm:pt>
    <dgm:pt modelId="{8406C6C0-2A3B-423E-8346-9EBC0B755C79}" type="sibTrans" cxnId="{AA186033-BB3F-4B6C-B03D-B7D0F57C541E}">
      <dgm:prSet/>
      <dgm:spPr/>
      <dgm:t>
        <a:bodyPr/>
        <a:lstStyle/>
        <a:p>
          <a:endParaRPr lang="en-NZ"/>
        </a:p>
      </dgm:t>
    </dgm:pt>
    <dgm:pt modelId="{88366F0B-7A73-4B59-B3D0-AFFA08ED1FAB}">
      <dgm:prSet custT="1"/>
      <dgm:spPr/>
      <dgm:t>
        <a:bodyPr/>
        <a:lstStyle/>
        <a:p>
          <a:r>
            <a:rPr lang="en-US" sz="2400" b="1" dirty="0"/>
            <a:t>Four</a:t>
          </a:r>
          <a:endParaRPr lang="en-NZ" sz="2400" b="1" dirty="0"/>
        </a:p>
      </dgm:t>
    </dgm:pt>
    <dgm:pt modelId="{854BA156-31E5-471D-899B-B7D84B3EE8B9}" type="parTrans" cxnId="{2716B95C-FD88-4891-87A6-99F111C5F04A}">
      <dgm:prSet/>
      <dgm:spPr/>
      <dgm:t>
        <a:bodyPr/>
        <a:lstStyle/>
        <a:p>
          <a:endParaRPr lang="en-NZ"/>
        </a:p>
      </dgm:t>
    </dgm:pt>
    <dgm:pt modelId="{1AF1077D-DE53-4DDE-9EFD-D8E8045A507A}" type="sibTrans" cxnId="{2716B95C-FD88-4891-87A6-99F111C5F04A}">
      <dgm:prSet/>
      <dgm:spPr/>
      <dgm:t>
        <a:bodyPr/>
        <a:lstStyle/>
        <a:p>
          <a:endParaRPr lang="en-NZ"/>
        </a:p>
      </dgm:t>
    </dgm:pt>
    <dgm:pt modelId="{A98F5372-2B12-4B3B-95FA-AFAB6BD630E7}">
      <dgm:prSet custT="1"/>
      <dgm:spPr/>
      <dgm:t>
        <a:bodyPr/>
        <a:lstStyle/>
        <a:p>
          <a:pPr>
            <a:buNone/>
          </a:pPr>
          <a:r>
            <a:rPr lang="en-US" sz="3200" dirty="0"/>
            <a:t>NZS3910 Update</a:t>
          </a:r>
          <a:endParaRPr lang="en-NZ" sz="3200" dirty="0"/>
        </a:p>
      </dgm:t>
    </dgm:pt>
    <dgm:pt modelId="{61979812-ED3D-4760-BE53-7DE2B5D84E0D}" type="sibTrans" cxnId="{6D32099D-44ED-429D-9E68-7C1CD744D2A4}">
      <dgm:prSet/>
      <dgm:spPr/>
      <dgm:t>
        <a:bodyPr/>
        <a:lstStyle/>
        <a:p>
          <a:endParaRPr lang="en-NZ"/>
        </a:p>
      </dgm:t>
    </dgm:pt>
    <dgm:pt modelId="{0DF7955C-DFDA-4A54-A470-52532928EAFA}" type="parTrans" cxnId="{6D32099D-44ED-429D-9E68-7C1CD744D2A4}">
      <dgm:prSet/>
      <dgm:spPr/>
      <dgm:t>
        <a:bodyPr/>
        <a:lstStyle/>
        <a:p>
          <a:endParaRPr lang="en-NZ"/>
        </a:p>
      </dgm:t>
    </dgm:pt>
    <dgm:pt modelId="{369892AD-E615-4EDF-8F73-5743BFEA1007}">
      <dgm:prSet phldrT="[Text]" custT="1"/>
      <dgm:spPr/>
      <dgm:t>
        <a:bodyPr/>
        <a:lstStyle/>
        <a:p>
          <a:pPr>
            <a:buNone/>
          </a:pPr>
          <a:r>
            <a:rPr lang="en-US" sz="3200" b="0" dirty="0"/>
            <a:t>Dealing with Delays</a:t>
          </a:r>
          <a:endParaRPr lang="en-NZ" sz="3200" b="0" dirty="0"/>
        </a:p>
      </dgm:t>
    </dgm:pt>
    <dgm:pt modelId="{D36DFE3F-9DF4-4A19-9827-661A46D90B4E}" type="parTrans" cxnId="{6AC3680D-A88D-47B4-8E82-E9C7E434A685}">
      <dgm:prSet/>
      <dgm:spPr/>
      <dgm:t>
        <a:bodyPr/>
        <a:lstStyle/>
        <a:p>
          <a:endParaRPr lang="en-NZ"/>
        </a:p>
      </dgm:t>
    </dgm:pt>
    <dgm:pt modelId="{4E009984-A7D5-48AB-B844-26DE8BE13AF6}" type="sibTrans" cxnId="{6AC3680D-A88D-47B4-8E82-E9C7E434A685}">
      <dgm:prSet/>
      <dgm:spPr/>
      <dgm:t>
        <a:bodyPr/>
        <a:lstStyle/>
        <a:p>
          <a:endParaRPr lang="en-NZ"/>
        </a:p>
      </dgm:t>
    </dgm:pt>
    <dgm:pt modelId="{8FF8B866-032F-44A3-B8D4-6A3B9C14722E}" type="pres">
      <dgm:prSet presAssocID="{8FE082CD-76D4-4C2C-B0DD-3E0E19F1CD3A}" presName="linearFlow" presStyleCnt="0">
        <dgm:presLayoutVars>
          <dgm:dir/>
          <dgm:animLvl val="lvl"/>
          <dgm:resizeHandles val="exact"/>
        </dgm:presLayoutVars>
      </dgm:prSet>
      <dgm:spPr/>
    </dgm:pt>
    <dgm:pt modelId="{A7FA0103-6FB8-49B2-B361-9FD2965700DC}" type="pres">
      <dgm:prSet presAssocID="{17245A94-1E34-498C-A252-8B3CE3451A06}" presName="composite" presStyleCnt="0"/>
      <dgm:spPr/>
    </dgm:pt>
    <dgm:pt modelId="{9876F780-3F7B-48FE-9637-573AD0C647B0}" type="pres">
      <dgm:prSet presAssocID="{17245A94-1E34-498C-A252-8B3CE3451A06}" presName="parentText" presStyleLbl="alignNode1" presStyleIdx="0" presStyleCnt="4" custLinFactNeighborX="-1021" custLinFactNeighborY="854">
        <dgm:presLayoutVars>
          <dgm:chMax val="1"/>
          <dgm:bulletEnabled val="1"/>
        </dgm:presLayoutVars>
      </dgm:prSet>
      <dgm:spPr/>
    </dgm:pt>
    <dgm:pt modelId="{8924535F-DCFB-4040-B7A5-2EE09EF07B2C}" type="pres">
      <dgm:prSet presAssocID="{17245A94-1E34-498C-A252-8B3CE3451A06}" presName="descendantText" presStyleLbl="alignAcc1" presStyleIdx="0" presStyleCnt="4">
        <dgm:presLayoutVars>
          <dgm:bulletEnabled val="1"/>
        </dgm:presLayoutVars>
      </dgm:prSet>
      <dgm:spPr/>
    </dgm:pt>
    <dgm:pt modelId="{741D3D91-5FC2-4387-83A1-BD959C1911F6}" type="pres">
      <dgm:prSet presAssocID="{BD7997BE-2AC1-44C5-82AD-BB3C5C6BE1D9}" presName="sp" presStyleCnt="0"/>
      <dgm:spPr/>
    </dgm:pt>
    <dgm:pt modelId="{6366E687-B8A4-4F92-B95D-00267DF23207}" type="pres">
      <dgm:prSet presAssocID="{AC75C2EC-4602-4EC5-BB9A-1114D731DA04}" presName="composite" presStyleCnt="0"/>
      <dgm:spPr/>
    </dgm:pt>
    <dgm:pt modelId="{87A982B9-4508-41FA-AC2C-8A97DED3E6B6}" type="pres">
      <dgm:prSet presAssocID="{AC75C2EC-4602-4EC5-BB9A-1114D731DA04}" presName="parentText" presStyleLbl="alignNode1" presStyleIdx="1" presStyleCnt="4">
        <dgm:presLayoutVars>
          <dgm:chMax val="1"/>
          <dgm:bulletEnabled val="1"/>
        </dgm:presLayoutVars>
      </dgm:prSet>
      <dgm:spPr/>
    </dgm:pt>
    <dgm:pt modelId="{54B3EA27-4C69-449A-800F-4C2A8DF91105}" type="pres">
      <dgm:prSet presAssocID="{AC75C2EC-4602-4EC5-BB9A-1114D731DA04}" presName="descendantText" presStyleLbl="alignAcc1" presStyleIdx="1" presStyleCnt="4">
        <dgm:presLayoutVars>
          <dgm:bulletEnabled val="1"/>
        </dgm:presLayoutVars>
      </dgm:prSet>
      <dgm:spPr/>
    </dgm:pt>
    <dgm:pt modelId="{44C563B2-BCCF-4387-AFBE-9F238EB57D34}" type="pres">
      <dgm:prSet presAssocID="{6C53D808-8D2D-4EA0-981E-7F60BFE4928F}" presName="sp" presStyleCnt="0"/>
      <dgm:spPr/>
    </dgm:pt>
    <dgm:pt modelId="{0943CC8E-9A25-464F-8998-7934F9CE0CF5}" type="pres">
      <dgm:prSet presAssocID="{34328543-DAAE-457E-9331-902A186CC0D5}" presName="composite" presStyleCnt="0"/>
      <dgm:spPr/>
    </dgm:pt>
    <dgm:pt modelId="{B4FE9E27-9AE9-48C4-A7BF-57B93E223359}" type="pres">
      <dgm:prSet presAssocID="{34328543-DAAE-457E-9331-902A186CC0D5}" presName="parentText" presStyleLbl="alignNode1" presStyleIdx="2" presStyleCnt="4">
        <dgm:presLayoutVars>
          <dgm:chMax val="1"/>
          <dgm:bulletEnabled val="1"/>
        </dgm:presLayoutVars>
      </dgm:prSet>
      <dgm:spPr/>
    </dgm:pt>
    <dgm:pt modelId="{D8B9C549-BD33-4FCA-8278-76E29A2F6400}" type="pres">
      <dgm:prSet presAssocID="{34328543-DAAE-457E-9331-902A186CC0D5}" presName="descendantText" presStyleLbl="alignAcc1" presStyleIdx="2" presStyleCnt="4">
        <dgm:presLayoutVars>
          <dgm:bulletEnabled val="1"/>
        </dgm:presLayoutVars>
      </dgm:prSet>
      <dgm:spPr/>
    </dgm:pt>
    <dgm:pt modelId="{13EE2681-8BE5-4D75-A57F-583F5B678139}" type="pres">
      <dgm:prSet presAssocID="{415BC24F-AAA7-4FFF-93A4-40D19FB43C35}" presName="sp" presStyleCnt="0"/>
      <dgm:spPr/>
    </dgm:pt>
    <dgm:pt modelId="{AE96F3D9-61EE-4535-93EA-C8C38375AA7D}" type="pres">
      <dgm:prSet presAssocID="{88366F0B-7A73-4B59-B3D0-AFFA08ED1FAB}" presName="composite" presStyleCnt="0"/>
      <dgm:spPr/>
    </dgm:pt>
    <dgm:pt modelId="{3C8C34EF-BB03-4C16-AFE4-8BD4B4A51FCF}" type="pres">
      <dgm:prSet presAssocID="{88366F0B-7A73-4B59-B3D0-AFFA08ED1FAB}" presName="parentText" presStyleLbl="alignNode1" presStyleIdx="3" presStyleCnt="4">
        <dgm:presLayoutVars>
          <dgm:chMax val="1"/>
          <dgm:bulletEnabled val="1"/>
        </dgm:presLayoutVars>
      </dgm:prSet>
      <dgm:spPr/>
    </dgm:pt>
    <dgm:pt modelId="{B31E1823-A9A5-43F8-9F6F-DF7163FA5EC7}" type="pres">
      <dgm:prSet presAssocID="{88366F0B-7A73-4B59-B3D0-AFFA08ED1FAB}" presName="descendantText" presStyleLbl="alignAcc1" presStyleIdx="3" presStyleCnt="4">
        <dgm:presLayoutVars>
          <dgm:bulletEnabled val="1"/>
        </dgm:presLayoutVars>
      </dgm:prSet>
      <dgm:spPr/>
    </dgm:pt>
  </dgm:ptLst>
  <dgm:cxnLst>
    <dgm:cxn modelId="{D6C86402-3D1B-4C86-A67A-2956C6072D87}" srcId="{8FE082CD-76D4-4C2C-B0DD-3E0E19F1CD3A}" destId="{34328543-DAAE-457E-9331-902A186CC0D5}" srcOrd="2" destOrd="0" parTransId="{F731AFDB-8073-46B2-AEBC-DBA1D8FD437C}" sibTransId="{415BC24F-AAA7-4FFF-93A4-40D19FB43C35}"/>
    <dgm:cxn modelId="{6AC3680D-A88D-47B4-8E82-E9C7E434A685}" srcId="{AC75C2EC-4602-4EC5-BB9A-1114D731DA04}" destId="{369892AD-E615-4EDF-8F73-5743BFEA1007}" srcOrd="0" destOrd="0" parTransId="{D36DFE3F-9DF4-4A19-9827-661A46D90B4E}" sibTransId="{4E009984-A7D5-48AB-B844-26DE8BE13AF6}"/>
    <dgm:cxn modelId="{A9AD7C11-BA73-4192-B911-74D65BA5A8A1}" srcId="{17245A94-1E34-498C-A252-8B3CE3451A06}" destId="{E89A450C-370D-4534-9D6C-F02163594419}" srcOrd="0" destOrd="0" parTransId="{C19A2B54-EC74-4DDE-BDED-07B992BC3045}" sibTransId="{4CD4CE1D-1A25-46B0-B6A0-984C3B35F479}"/>
    <dgm:cxn modelId="{9BA28F18-A713-4BAC-94AC-AEE04E1F9D2B}" type="presOf" srcId="{AC75C2EC-4602-4EC5-BB9A-1114D731DA04}" destId="{87A982B9-4508-41FA-AC2C-8A97DED3E6B6}" srcOrd="0" destOrd="0" presId="urn:microsoft.com/office/officeart/2005/8/layout/chevron2"/>
    <dgm:cxn modelId="{59187024-F8C3-4E65-BBFB-7D020BFFE32A}" type="presOf" srcId="{A98F5372-2B12-4B3B-95FA-AFAB6BD630E7}" destId="{B31E1823-A9A5-43F8-9F6F-DF7163FA5EC7}" srcOrd="0" destOrd="0" presId="urn:microsoft.com/office/officeart/2005/8/layout/chevron2"/>
    <dgm:cxn modelId="{AA186033-BB3F-4B6C-B03D-B7D0F57C541E}" srcId="{34328543-DAAE-457E-9331-902A186CC0D5}" destId="{15E27A9D-74DE-47F9-A040-BC270E264A40}" srcOrd="0" destOrd="0" parTransId="{8BD7984B-D5AA-42EB-9BED-A62548069847}" sibTransId="{8406C6C0-2A3B-423E-8346-9EBC0B755C79}"/>
    <dgm:cxn modelId="{2716B95C-FD88-4891-87A6-99F111C5F04A}" srcId="{8FE082CD-76D4-4C2C-B0DD-3E0E19F1CD3A}" destId="{88366F0B-7A73-4B59-B3D0-AFFA08ED1FAB}" srcOrd="3" destOrd="0" parTransId="{854BA156-31E5-471D-899B-B7D84B3EE8B9}" sibTransId="{1AF1077D-DE53-4DDE-9EFD-D8E8045A507A}"/>
    <dgm:cxn modelId="{0850B67B-283B-41F5-B173-771264C86593}" srcId="{8FE082CD-76D4-4C2C-B0DD-3E0E19F1CD3A}" destId="{AC75C2EC-4602-4EC5-BB9A-1114D731DA04}" srcOrd="1" destOrd="0" parTransId="{720580E8-95CC-4860-9C41-988AF00EC25F}" sibTransId="{6C53D808-8D2D-4EA0-981E-7F60BFE4928F}"/>
    <dgm:cxn modelId="{BCBFA287-92C3-42EE-9759-94B5BC9E77F4}" type="presOf" srcId="{369892AD-E615-4EDF-8F73-5743BFEA1007}" destId="{54B3EA27-4C69-449A-800F-4C2A8DF91105}" srcOrd="0" destOrd="0" presId="urn:microsoft.com/office/officeart/2005/8/layout/chevron2"/>
    <dgm:cxn modelId="{C292F38C-F2C5-4D11-8CF4-D25F7C3D644A}" type="presOf" srcId="{E89A450C-370D-4534-9D6C-F02163594419}" destId="{8924535F-DCFB-4040-B7A5-2EE09EF07B2C}" srcOrd="0" destOrd="0" presId="urn:microsoft.com/office/officeart/2005/8/layout/chevron2"/>
    <dgm:cxn modelId="{6D32099D-44ED-429D-9E68-7C1CD744D2A4}" srcId="{88366F0B-7A73-4B59-B3D0-AFFA08ED1FAB}" destId="{A98F5372-2B12-4B3B-95FA-AFAB6BD630E7}" srcOrd="0" destOrd="0" parTransId="{0DF7955C-DFDA-4A54-A470-52532928EAFA}" sibTransId="{61979812-ED3D-4760-BE53-7DE2B5D84E0D}"/>
    <dgm:cxn modelId="{DF6D23C2-B1E2-46F6-962D-97F185438220}" type="presOf" srcId="{88366F0B-7A73-4B59-B3D0-AFFA08ED1FAB}" destId="{3C8C34EF-BB03-4C16-AFE4-8BD4B4A51FCF}" srcOrd="0" destOrd="0" presId="urn:microsoft.com/office/officeart/2005/8/layout/chevron2"/>
    <dgm:cxn modelId="{F41782C4-8D2E-4C75-A68F-05141A7E2102}" type="presOf" srcId="{34328543-DAAE-457E-9331-902A186CC0D5}" destId="{B4FE9E27-9AE9-48C4-A7BF-57B93E223359}" srcOrd="0" destOrd="0" presId="urn:microsoft.com/office/officeart/2005/8/layout/chevron2"/>
    <dgm:cxn modelId="{3D2708CE-A601-469F-963F-33CC11CC4A3A}" type="presOf" srcId="{8FE082CD-76D4-4C2C-B0DD-3E0E19F1CD3A}" destId="{8FF8B866-032F-44A3-B8D4-6A3B9C14722E}" srcOrd="0" destOrd="0" presId="urn:microsoft.com/office/officeart/2005/8/layout/chevron2"/>
    <dgm:cxn modelId="{EE55F1D8-DCA8-493D-98AA-95170E448E3A}" type="presOf" srcId="{15E27A9D-74DE-47F9-A040-BC270E264A40}" destId="{D8B9C549-BD33-4FCA-8278-76E29A2F6400}" srcOrd="0" destOrd="0" presId="urn:microsoft.com/office/officeart/2005/8/layout/chevron2"/>
    <dgm:cxn modelId="{7FC56CDA-BC9E-4D87-9AE0-07491728E557}" type="presOf" srcId="{17245A94-1E34-498C-A252-8B3CE3451A06}" destId="{9876F780-3F7B-48FE-9637-573AD0C647B0}" srcOrd="0" destOrd="0" presId="urn:microsoft.com/office/officeart/2005/8/layout/chevron2"/>
    <dgm:cxn modelId="{8D2721F8-FDB4-470D-BB7C-922489674B89}" srcId="{8FE082CD-76D4-4C2C-B0DD-3E0E19F1CD3A}" destId="{17245A94-1E34-498C-A252-8B3CE3451A06}" srcOrd="0" destOrd="0" parTransId="{9CE8DBC0-5424-47D7-AE76-8FD249978AC6}" sibTransId="{BD7997BE-2AC1-44C5-82AD-BB3C5C6BE1D9}"/>
    <dgm:cxn modelId="{53956CBD-32DB-49C6-A75C-B5DD6D4C7B14}" type="presParOf" srcId="{8FF8B866-032F-44A3-B8D4-6A3B9C14722E}" destId="{A7FA0103-6FB8-49B2-B361-9FD2965700DC}" srcOrd="0" destOrd="0" presId="urn:microsoft.com/office/officeart/2005/8/layout/chevron2"/>
    <dgm:cxn modelId="{0EAE2E03-C6C3-4003-83A4-B46C96A05BD9}" type="presParOf" srcId="{A7FA0103-6FB8-49B2-B361-9FD2965700DC}" destId="{9876F780-3F7B-48FE-9637-573AD0C647B0}" srcOrd="0" destOrd="0" presId="urn:microsoft.com/office/officeart/2005/8/layout/chevron2"/>
    <dgm:cxn modelId="{69CB3E97-ECDC-4963-A54F-7163F6C2F9FD}" type="presParOf" srcId="{A7FA0103-6FB8-49B2-B361-9FD2965700DC}" destId="{8924535F-DCFB-4040-B7A5-2EE09EF07B2C}" srcOrd="1" destOrd="0" presId="urn:microsoft.com/office/officeart/2005/8/layout/chevron2"/>
    <dgm:cxn modelId="{74FC101C-A0D4-4D74-A602-842F92A10C12}" type="presParOf" srcId="{8FF8B866-032F-44A3-B8D4-6A3B9C14722E}" destId="{741D3D91-5FC2-4387-83A1-BD959C1911F6}" srcOrd="1" destOrd="0" presId="urn:microsoft.com/office/officeart/2005/8/layout/chevron2"/>
    <dgm:cxn modelId="{F33B47DD-71C1-47E5-A35E-3754AE892B0E}" type="presParOf" srcId="{8FF8B866-032F-44A3-B8D4-6A3B9C14722E}" destId="{6366E687-B8A4-4F92-B95D-00267DF23207}" srcOrd="2" destOrd="0" presId="urn:microsoft.com/office/officeart/2005/8/layout/chevron2"/>
    <dgm:cxn modelId="{50ADD86F-D8C1-4927-951D-80F2AF7CF90D}" type="presParOf" srcId="{6366E687-B8A4-4F92-B95D-00267DF23207}" destId="{87A982B9-4508-41FA-AC2C-8A97DED3E6B6}" srcOrd="0" destOrd="0" presId="urn:microsoft.com/office/officeart/2005/8/layout/chevron2"/>
    <dgm:cxn modelId="{690AC00F-0707-436F-A9C6-8A6E5B95824C}" type="presParOf" srcId="{6366E687-B8A4-4F92-B95D-00267DF23207}" destId="{54B3EA27-4C69-449A-800F-4C2A8DF91105}" srcOrd="1" destOrd="0" presId="urn:microsoft.com/office/officeart/2005/8/layout/chevron2"/>
    <dgm:cxn modelId="{4C43C0CE-263F-41D6-B9D4-E90EAE339333}" type="presParOf" srcId="{8FF8B866-032F-44A3-B8D4-6A3B9C14722E}" destId="{44C563B2-BCCF-4387-AFBE-9F238EB57D34}" srcOrd="3" destOrd="0" presId="urn:microsoft.com/office/officeart/2005/8/layout/chevron2"/>
    <dgm:cxn modelId="{77993354-1C64-4B0F-9F00-28E8951EE63B}" type="presParOf" srcId="{8FF8B866-032F-44A3-B8D4-6A3B9C14722E}" destId="{0943CC8E-9A25-464F-8998-7934F9CE0CF5}" srcOrd="4" destOrd="0" presId="urn:microsoft.com/office/officeart/2005/8/layout/chevron2"/>
    <dgm:cxn modelId="{5C08FD86-5355-4165-9CF5-637288CB4DC6}" type="presParOf" srcId="{0943CC8E-9A25-464F-8998-7934F9CE0CF5}" destId="{B4FE9E27-9AE9-48C4-A7BF-57B93E223359}" srcOrd="0" destOrd="0" presId="urn:microsoft.com/office/officeart/2005/8/layout/chevron2"/>
    <dgm:cxn modelId="{D78F3656-58F5-4BAA-A5BA-92539C661EA5}" type="presParOf" srcId="{0943CC8E-9A25-464F-8998-7934F9CE0CF5}" destId="{D8B9C549-BD33-4FCA-8278-76E29A2F6400}" srcOrd="1" destOrd="0" presId="urn:microsoft.com/office/officeart/2005/8/layout/chevron2"/>
    <dgm:cxn modelId="{BEE066E1-EC7C-4FC7-89CF-09B030FFDA4B}" type="presParOf" srcId="{8FF8B866-032F-44A3-B8D4-6A3B9C14722E}" destId="{13EE2681-8BE5-4D75-A57F-583F5B678139}" srcOrd="5" destOrd="0" presId="urn:microsoft.com/office/officeart/2005/8/layout/chevron2"/>
    <dgm:cxn modelId="{B6772695-047B-4640-A795-FD7AA0CC2CCC}" type="presParOf" srcId="{8FF8B866-032F-44A3-B8D4-6A3B9C14722E}" destId="{AE96F3D9-61EE-4535-93EA-C8C38375AA7D}" srcOrd="6" destOrd="0" presId="urn:microsoft.com/office/officeart/2005/8/layout/chevron2"/>
    <dgm:cxn modelId="{4926D1A8-D1B1-4913-B141-E60EE0697770}" type="presParOf" srcId="{AE96F3D9-61EE-4535-93EA-C8C38375AA7D}" destId="{3C8C34EF-BB03-4C16-AFE4-8BD4B4A51FCF}" srcOrd="0" destOrd="0" presId="urn:microsoft.com/office/officeart/2005/8/layout/chevron2"/>
    <dgm:cxn modelId="{0A6C7775-54A5-4126-9C21-FA907428774A}" type="presParOf" srcId="{AE96F3D9-61EE-4535-93EA-C8C38375AA7D}" destId="{B31E1823-A9A5-43F8-9F6F-DF7163FA5E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24275-7F3F-4A89-B067-83C472160AC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NZ"/>
        </a:p>
      </dgm:t>
    </dgm:pt>
    <dgm:pt modelId="{2E43A80D-08C1-400F-BC32-B828A78F7E96}">
      <dgm:prSet phldrT="[Text]"/>
      <dgm:spPr>
        <a:solidFill>
          <a:srgbClr val="FF9933"/>
        </a:solidFill>
      </dgm:spPr>
      <dgm:t>
        <a:bodyPr/>
        <a:lstStyle/>
        <a:p>
          <a:r>
            <a:rPr lang="en-US" dirty="0"/>
            <a:t>Principal refuses to remove Contract Administrator</a:t>
          </a:r>
          <a:endParaRPr lang="en-NZ" dirty="0"/>
        </a:p>
      </dgm:t>
    </dgm:pt>
    <dgm:pt modelId="{3C665756-1E4E-410C-95DB-A50A844C092C}" type="parTrans" cxnId="{8F5A8FE3-A842-44CA-AFD3-3DE0569D5E01}">
      <dgm:prSet/>
      <dgm:spPr/>
      <dgm:t>
        <a:bodyPr/>
        <a:lstStyle/>
        <a:p>
          <a:endParaRPr lang="en-NZ"/>
        </a:p>
      </dgm:t>
    </dgm:pt>
    <dgm:pt modelId="{67C48329-AA2E-4E73-B064-1E9B43D0A821}" type="sibTrans" cxnId="{8F5A8FE3-A842-44CA-AFD3-3DE0569D5E01}">
      <dgm:prSet/>
      <dgm:spPr/>
      <dgm:t>
        <a:bodyPr/>
        <a:lstStyle/>
        <a:p>
          <a:endParaRPr lang="en-NZ"/>
        </a:p>
      </dgm:t>
    </dgm:pt>
    <dgm:pt modelId="{7C3B61D4-5874-4CC6-A794-B7146557CAE0}">
      <dgm:prSet phldrT="[Text]"/>
      <dgm:spPr>
        <a:solidFill>
          <a:srgbClr val="F0A230"/>
        </a:solidFill>
      </dgm:spPr>
      <dgm:t>
        <a:bodyPr/>
        <a:lstStyle/>
        <a:p>
          <a:r>
            <a:rPr lang="en-US" dirty="0"/>
            <a:t>Certificates set aside</a:t>
          </a:r>
          <a:endParaRPr lang="en-NZ" dirty="0"/>
        </a:p>
      </dgm:t>
    </dgm:pt>
    <dgm:pt modelId="{46B8F8A6-1353-4C8C-874F-37E68DD9982E}" type="parTrans" cxnId="{CD6085EF-6864-44CD-910B-BB974597CB48}">
      <dgm:prSet/>
      <dgm:spPr/>
      <dgm:t>
        <a:bodyPr/>
        <a:lstStyle/>
        <a:p>
          <a:endParaRPr lang="en-NZ"/>
        </a:p>
      </dgm:t>
    </dgm:pt>
    <dgm:pt modelId="{C4226B55-834F-4EAF-8B3D-B85FECD327E0}" type="sibTrans" cxnId="{CD6085EF-6864-44CD-910B-BB974597CB48}">
      <dgm:prSet/>
      <dgm:spPr/>
      <dgm:t>
        <a:bodyPr/>
        <a:lstStyle/>
        <a:p>
          <a:endParaRPr lang="en-NZ"/>
        </a:p>
      </dgm:t>
    </dgm:pt>
    <dgm:pt modelId="{E4D444E3-93D2-4B21-868F-6CE365D20D61}">
      <dgm:prSet phldrT="[Text]"/>
      <dgm:spPr>
        <a:solidFill>
          <a:srgbClr val="F0A230"/>
        </a:solidFill>
      </dgm:spPr>
      <dgm:t>
        <a:bodyPr/>
        <a:lstStyle/>
        <a:p>
          <a:r>
            <a:rPr lang="en-US" dirty="0"/>
            <a:t>Breach of warranty</a:t>
          </a:r>
          <a:endParaRPr lang="en-NZ" dirty="0"/>
        </a:p>
      </dgm:t>
    </dgm:pt>
    <dgm:pt modelId="{0A2C9737-3499-4C1C-963C-1FFF612B4743}" type="parTrans" cxnId="{6966590B-D353-431A-B941-FBF56181DCB1}">
      <dgm:prSet/>
      <dgm:spPr/>
      <dgm:t>
        <a:bodyPr/>
        <a:lstStyle/>
        <a:p>
          <a:endParaRPr lang="en-NZ"/>
        </a:p>
      </dgm:t>
    </dgm:pt>
    <dgm:pt modelId="{BFA0C19E-D4E9-45C8-B16B-27192E5B170C}" type="sibTrans" cxnId="{6966590B-D353-431A-B941-FBF56181DCB1}">
      <dgm:prSet/>
      <dgm:spPr/>
      <dgm:t>
        <a:bodyPr/>
        <a:lstStyle/>
        <a:p>
          <a:endParaRPr lang="en-NZ"/>
        </a:p>
      </dgm:t>
    </dgm:pt>
    <dgm:pt modelId="{BD3DAAC6-3383-4374-BDB8-CF0A4CE57230}">
      <dgm:prSet phldrT="[Text]"/>
      <dgm:spPr>
        <a:solidFill>
          <a:srgbClr val="FF9933"/>
        </a:solidFill>
      </dgm:spPr>
      <dgm:t>
        <a:bodyPr/>
        <a:lstStyle/>
        <a:p>
          <a:r>
            <a:rPr lang="en-US" b="1" dirty="0"/>
            <a:t>Interest</a:t>
          </a:r>
          <a:endParaRPr lang="en-NZ" b="1" dirty="0"/>
        </a:p>
      </dgm:t>
    </dgm:pt>
    <dgm:pt modelId="{9296EA28-4487-4954-92F4-634180DD431A}" type="parTrans" cxnId="{F34A3566-A7E4-4802-991C-4CFD6A73B462}">
      <dgm:prSet/>
      <dgm:spPr/>
      <dgm:t>
        <a:bodyPr/>
        <a:lstStyle/>
        <a:p>
          <a:endParaRPr lang="en-NZ"/>
        </a:p>
      </dgm:t>
    </dgm:pt>
    <dgm:pt modelId="{DFD06857-799F-4595-AC3D-21BBA45D2B52}" type="sibTrans" cxnId="{F34A3566-A7E4-4802-991C-4CFD6A73B462}">
      <dgm:prSet/>
      <dgm:spPr/>
      <dgm:t>
        <a:bodyPr/>
        <a:lstStyle/>
        <a:p>
          <a:endParaRPr lang="en-NZ"/>
        </a:p>
      </dgm:t>
    </dgm:pt>
    <dgm:pt modelId="{67830520-522F-4026-AD31-B9D0FCF9E27F}">
      <dgm:prSet phldrT="[Text]"/>
      <dgm:spPr>
        <a:solidFill>
          <a:srgbClr val="FF9933"/>
        </a:solidFill>
      </dgm:spPr>
      <dgm:t>
        <a:bodyPr/>
        <a:lstStyle/>
        <a:p>
          <a:r>
            <a:rPr lang="en-US" b="1" dirty="0"/>
            <a:t>Time at large?</a:t>
          </a:r>
          <a:endParaRPr lang="en-NZ" b="1" dirty="0"/>
        </a:p>
      </dgm:t>
    </dgm:pt>
    <dgm:pt modelId="{2BA85E1D-9EB7-49DB-BD82-2A44C1F15DAD}" type="parTrans" cxnId="{EC65207C-922F-4C3A-A5B1-FFA0AE99CFCF}">
      <dgm:prSet/>
      <dgm:spPr/>
      <dgm:t>
        <a:bodyPr/>
        <a:lstStyle/>
        <a:p>
          <a:endParaRPr lang="en-NZ"/>
        </a:p>
      </dgm:t>
    </dgm:pt>
    <dgm:pt modelId="{7059B220-FC0D-4566-A459-0DE580EF9F6D}" type="sibTrans" cxnId="{EC65207C-922F-4C3A-A5B1-FFA0AE99CFCF}">
      <dgm:prSet/>
      <dgm:spPr/>
      <dgm:t>
        <a:bodyPr/>
        <a:lstStyle/>
        <a:p>
          <a:endParaRPr lang="en-NZ"/>
        </a:p>
      </dgm:t>
    </dgm:pt>
    <dgm:pt modelId="{020119A5-A991-4E95-A101-2AA6189D9FBC}">
      <dgm:prSet phldrT="[Text]"/>
      <dgm:spPr>
        <a:solidFill>
          <a:srgbClr val="F0A230"/>
        </a:solidFill>
      </dgm:spPr>
      <dgm:t>
        <a:bodyPr/>
        <a:lstStyle/>
        <a:p>
          <a:r>
            <a:rPr lang="en-US"/>
            <a:t>Spiraling project costs</a:t>
          </a:r>
          <a:endParaRPr lang="en-NZ" dirty="0"/>
        </a:p>
      </dgm:t>
    </dgm:pt>
    <dgm:pt modelId="{652E738B-0651-4327-940D-1722D2F16162}" type="sibTrans" cxnId="{A8DF155B-2D8C-4EBC-ABFA-3C59CB4C7F6C}">
      <dgm:prSet/>
      <dgm:spPr/>
      <dgm:t>
        <a:bodyPr/>
        <a:lstStyle/>
        <a:p>
          <a:endParaRPr lang="en-NZ"/>
        </a:p>
      </dgm:t>
    </dgm:pt>
    <dgm:pt modelId="{3A60E21F-E7A9-4D59-BF82-1072AF4C52CB}" type="parTrans" cxnId="{A8DF155B-2D8C-4EBC-ABFA-3C59CB4C7F6C}">
      <dgm:prSet/>
      <dgm:spPr/>
      <dgm:t>
        <a:bodyPr/>
        <a:lstStyle/>
        <a:p>
          <a:endParaRPr lang="en-NZ"/>
        </a:p>
      </dgm:t>
    </dgm:pt>
    <dgm:pt modelId="{1A8271DD-69D5-4CD2-9D57-9C946F9BB992}">
      <dgm:prSet phldrT="[Text]"/>
      <dgm:spPr>
        <a:solidFill>
          <a:srgbClr val="FF9933"/>
        </a:solidFill>
      </dgm:spPr>
      <dgm:t>
        <a:bodyPr/>
        <a:lstStyle/>
        <a:p>
          <a:r>
            <a:rPr lang="en-US" b="1" dirty="0"/>
            <a:t>Increased Correspondence</a:t>
          </a:r>
          <a:endParaRPr lang="en-NZ" b="1" dirty="0"/>
        </a:p>
      </dgm:t>
    </dgm:pt>
    <dgm:pt modelId="{E5833CDB-2C21-4D51-90C9-06D6826F32AC}" type="parTrans" cxnId="{B6A4269F-A4C8-48FC-A0F3-36D963B556E4}">
      <dgm:prSet/>
      <dgm:spPr/>
      <dgm:t>
        <a:bodyPr/>
        <a:lstStyle/>
        <a:p>
          <a:endParaRPr lang="en-NZ"/>
        </a:p>
      </dgm:t>
    </dgm:pt>
    <dgm:pt modelId="{6C817970-49B9-46C4-86DA-7DE8656C7211}" type="sibTrans" cxnId="{B6A4269F-A4C8-48FC-A0F3-36D963B556E4}">
      <dgm:prSet/>
      <dgm:spPr/>
      <dgm:t>
        <a:bodyPr/>
        <a:lstStyle/>
        <a:p>
          <a:endParaRPr lang="en-NZ"/>
        </a:p>
      </dgm:t>
    </dgm:pt>
    <dgm:pt modelId="{5A974331-5079-493A-AB0B-445944B43DBF}">
      <dgm:prSet phldrT="[Text]"/>
      <dgm:spPr>
        <a:solidFill>
          <a:srgbClr val="FF9933"/>
        </a:solidFill>
      </dgm:spPr>
      <dgm:t>
        <a:bodyPr/>
        <a:lstStyle/>
        <a:p>
          <a:r>
            <a:rPr lang="en-US" b="1" dirty="0"/>
            <a:t>Claims (including thickening / disruption)</a:t>
          </a:r>
          <a:endParaRPr lang="en-NZ" b="1" dirty="0"/>
        </a:p>
      </dgm:t>
    </dgm:pt>
    <dgm:pt modelId="{994CFC77-7736-4B5B-9D1E-1053E624A000}" type="parTrans" cxnId="{AB882939-1186-4126-9C78-1394E3C94A74}">
      <dgm:prSet/>
      <dgm:spPr/>
      <dgm:t>
        <a:bodyPr/>
        <a:lstStyle/>
        <a:p>
          <a:endParaRPr lang="en-NZ"/>
        </a:p>
      </dgm:t>
    </dgm:pt>
    <dgm:pt modelId="{81BEEF75-8B2C-4315-97A6-E72A0B0D09EC}" type="sibTrans" cxnId="{AB882939-1186-4126-9C78-1394E3C94A74}">
      <dgm:prSet/>
      <dgm:spPr/>
      <dgm:t>
        <a:bodyPr/>
        <a:lstStyle/>
        <a:p>
          <a:endParaRPr lang="en-NZ"/>
        </a:p>
      </dgm:t>
    </dgm:pt>
    <dgm:pt modelId="{E39527A0-84D4-44EC-8258-111C84C860C1}">
      <dgm:prSet phldrT="[Text]"/>
      <dgm:spPr>
        <a:solidFill>
          <a:srgbClr val="FF9933"/>
        </a:solidFill>
      </dgm:spPr>
      <dgm:t>
        <a:bodyPr/>
        <a:lstStyle/>
        <a:p>
          <a:r>
            <a:rPr lang="en-US" b="1" dirty="0"/>
            <a:t>Dispute resolution</a:t>
          </a:r>
          <a:endParaRPr lang="en-NZ" b="1" dirty="0"/>
        </a:p>
      </dgm:t>
    </dgm:pt>
    <dgm:pt modelId="{659B9F52-2007-42EE-8592-C745E1895A80}" type="parTrans" cxnId="{BAF1A630-EB0F-4ED3-85E7-B53EA7CFCF46}">
      <dgm:prSet/>
      <dgm:spPr/>
      <dgm:t>
        <a:bodyPr/>
        <a:lstStyle/>
        <a:p>
          <a:endParaRPr lang="en-NZ"/>
        </a:p>
      </dgm:t>
    </dgm:pt>
    <dgm:pt modelId="{2D92EDD0-7953-4481-96FB-64911F0756DB}" type="sibTrans" cxnId="{BAF1A630-EB0F-4ED3-85E7-B53EA7CFCF46}">
      <dgm:prSet/>
      <dgm:spPr/>
      <dgm:t>
        <a:bodyPr/>
        <a:lstStyle/>
        <a:p>
          <a:endParaRPr lang="en-NZ"/>
        </a:p>
      </dgm:t>
    </dgm:pt>
    <dgm:pt modelId="{3A897026-58F7-4CE3-8C88-BBFF48356325}">
      <dgm:prSet phldrT="[Text]"/>
      <dgm:spPr>
        <a:solidFill>
          <a:srgbClr val="FF9933"/>
        </a:solidFill>
      </dgm:spPr>
      <dgm:t>
        <a:bodyPr/>
        <a:lstStyle/>
        <a:p>
          <a:r>
            <a:rPr lang="en-US" b="1" dirty="0"/>
            <a:t>Damages</a:t>
          </a:r>
          <a:endParaRPr lang="en-NZ" b="1" dirty="0"/>
        </a:p>
      </dgm:t>
    </dgm:pt>
    <dgm:pt modelId="{39DB90D5-BDE1-455C-B688-2D5259454572}" type="parTrans" cxnId="{FF103BCF-D7C1-4FAB-B257-03545A29232A}">
      <dgm:prSet/>
      <dgm:spPr/>
      <dgm:t>
        <a:bodyPr/>
        <a:lstStyle/>
        <a:p>
          <a:endParaRPr lang="en-NZ"/>
        </a:p>
      </dgm:t>
    </dgm:pt>
    <dgm:pt modelId="{FA049D9D-A0AB-4FC0-832D-C2F04F3B7B5F}" type="sibTrans" cxnId="{FF103BCF-D7C1-4FAB-B257-03545A29232A}">
      <dgm:prSet/>
      <dgm:spPr/>
      <dgm:t>
        <a:bodyPr/>
        <a:lstStyle/>
        <a:p>
          <a:endParaRPr lang="en-NZ"/>
        </a:p>
      </dgm:t>
    </dgm:pt>
    <dgm:pt modelId="{D4596683-AA89-4653-9A73-1AD02C9D6F5F}" type="pres">
      <dgm:prSet presAssocID="{9DA24275-7F3F-4A89-B067-83C472160AC9}" presName="Name0" presStyleCnt="0">
        <dgm:presLayoutVars>
          <dgm:chPref val="1"/>
          <dgm:dir/>
          <dgm:animOne val="branch"/>
          <dgm:animLvl val="lvl"/>
          <dgm:resizeHandles/>
        </dgm:presLayoutVars>
      </dgm:prSet>
      <dgm:spPr/>
    </dgm:pt>
    <dgm:pt modelId="{212F3069-72D2-408B-8464-3DB555DC5CC1}" type="pres">
      <dgm:prSet presAssocID="{2E43A80D-08C1-400F-BC32-B828A78F7E96}" presName="vertOne" presStyleCnt="0"/>
      <dgm:spPr/>
    </dgm:pt>
    <dgm:pt modelId="{74F734AF-EBE6-49E2-B3A2-F87C5D888710}" type="pres">
      <dgm:prSet presAssocID="{2E43A80D-08C1-400F-BC32-B828A78F7E96}" presName="txOne" presStyleLbl="node0" presStyleIdx="0" presStyleCnt="1">
        <dgm:presLayoutVars>
          <dgm:chPref val="3"/>
        </dgm:presLayoutVars>
      </dgm:prSet>
      <dgm:spPr/>
    </dgm:pt>
    <dgm:pt modelId="{3F75DF79-4E91-4870-BC74-6BB98544A290}" type="pres">
      <dgm:prSet presAssocID="{2E43A80D-08C1-400F-BC32-B828A78F7E96}" presName="parTransOne" presStyleCnt="0"/>
      <dgm:spPr/>
    </dgm:pt>
    <dgm:pt modelId="{1DB7AC2A-9273-4977-8FF5-B01E4EA6A920}" type="pres">
      <dgm:prSet presAssocID="{2E43A80D-08C1-400F-BC32-B828A78F7E96}" presName="horzOne" presStyleCnt="0"/>
      <dgm:spPr/>
    </dgm:pt>
    <dgm:pt modelId="{2376937E-D9D6-4248-A94D-13235217E36C}" type="pres">
      <dgm:prSet presAssocID="{E4D444E3-93D2-4B21-868F-6CE365D20D61}" presName="vertTwo" presStyleCnt="0"/>
      <dgm:spPr/>
    </dgm:pt>
    <dgm:pt modelId="{3DFBD59F-EF86-449F-8778-3E798C5323C5}" type="pres">
      <dgm:prSet presAssocID="{E4D444E3-93D2-4B21-868F-6CE365D20D61}" presName="txTwo" presStyleLbl="node2" presStyleIdx="0" presStyleCnt="3">
        <dgm:presLayoutVars>
          <dgm:chPref val="3"/>
        </dgm:presLayoutVars>
      </dgm:prSet>
      <dgm:spPr/>
    </dgm:pt>
    <dgm:pt modelId="{E7458CF4-6E1A-4967-9738-9CAD39E5DF64}" type="pres">
      <dgm:prSet presAssocID="{E4D444E3-93D2-4B21-868F-6CE365D20D61}" presName="parTransTwo" presStyleCnt="0"/>
      <dgm:spPr/>
    </dgm:pt>
    <dgm:pt modelId="{0D01ED3D-8702-4AEC-BA8A-9F712918CC81}" type="pres">
      <dgm:prSet presAssocID="{E4D444E3-93D2-4B21-868F-6CE365D20D61}" presName="horzTwo" presStyleCnt="0"/>
      <dgm:spPr/>
    </dgm:pt>
    <dgm:pt modelId="{2C21C9EB-30A4-4919-AF1E-3A41D80E5D51}" type="pres">
      <dgm:prSet presAssocID="{67830520-522F-4026-AD31-B9D0FCF9E27F}" presName="vertThree" presStyleCnt="0"/>
      <dgm:spPr/>
    </dgm:pt>
    <dgm:pt modelId="{7490C82A-D170-4D90-A36B-912FF791BFB0}" type="pres">
      <dgm:prSet presAssocID="{67830520-522F-4026-AD31-B9D0FCF9E27F}" presName="txThree" presStyleLbl="node3" presStyleIdx="0" presStyleCnt="6">
        <dgm:presLayoutVars>
          <dgm:chPref val="3"/>
        </dgm:presLayoutVars>
      </dgm:prSet>
      <dgm:spPr/>
    </dgm:pt>
    <dgm:pt modelId="{8802C11C-7B36-4380-B486-0DDBD081C2C1}" type="pres">
      <dgm:prSet presAssocID="{67830520-522F-4026-AD31-B9D0FCF9E27F}" presName="horzThree" presStyleCnt="0"/>
      <dgm:spPr/>
    </dgm:pt>
    <dgm:pt modelId="{91871F7E-7F9E-471C-AFB6-AEAA5A3A12D0}" type="pres">
      <dgm:prSet presAssocID="{7059B220-FC0D-4566-A459-0DE580EF9F6D}" presName="sibSpaceThree" presStyleCnt="0"/>
      <dgm:spPr/>
    </dgm:pt>
    <dgm:pt modelId="{0D214BF2-219D-4DA1-8B33-0CD3127E5B56}" type="pres">
      <dgm:prSet presAssocID="{3A897026-58F7-4CE3-8C88-BBFF48356325}" presName="vertThree" presStyleCnt="0"/>
      <dgm:spPr/>
    </dgm:pt>
    <dgm:pt modelId="{BB4F500B-F0A7-416E-971B-15DF6C9F2A4D}" type="pres">
      <dgm:prSet presAssocID="{3A897026-58F7-4CE3-8C88-BBFF48356325}" presName="txThree" presStyleLbl="node3" presStyleIdx="1" presStyleCnt="6">
        <dgm:presLayoutVars>
          <dgm:chPref val="3"/>
        </dgm:presLayoutVars>
      </dgm:prSet>
      <dgm:spPr/>
    </dgm:pt>
    <dgm:pt modelId="{BF44F564-256A-407A-8087-C75F42215E9C}" type="pres">
      <dgm:prSet presAssocID="{3A897026-58F7-4CE3-8C88-BBFF48356325}" presName="horzThree" presStyleCnt="0"/>
      <dgm:spPr/>
    </dgm:pt>
    <dgm:pt modelId="{5FA64436-1648-4646-BE8E-416854DC90FA}" type="pres">
      <dgm:prSet presAssocID="{BFA0C19E-D4E9-45C8-B16B-27192E5B170C}" presName="sibSpaceTwo" presStyleCnt="0"/>
      <dgm:spPr/>
    </dgm:pt>
    <dgm:pt modelId="{5635F07B-3381-4CE5-884F-39F385EDFEC5}" type="pres">
      <dgm:prSet presAssocID="{7C3B61D4-5874-4CC6-A794-B7146557CAE0}" presName="vertTwo" presStyleCnt="0"/>
      <dgm:spPr/>
    </dgm:pt>
    <dgm:pt modelId="{81F21B23-2E45-4520-9F28-2100BE877E39}" type="pres">
      <dgm:prSet presAssocID="{7C3B61D4-5874-4CC6-A794-B7146557CAE0}" presName="txTwo" presStyleLbl="node2" presStyleIdx="1" presStyleCnt="3">
        <dgm:presLayoutVars>
          <dgm:chPref val="3"/>
        </dgm:presLayoutVars>
      </dgm:prSet>
      <dgm:spPr/>
    </dgm:pt>
    <dgm:pt modelId="{244B9566-E478-41D2-9DAE-2AF13300EFD5}" type="pres">
      <dgm:prSet presAssocID="{7C3B61D4-5874-4CC6-A794-B7146557CAE0}" presName="parTransTwo" presStyleCnt="0"/>
      <dgm:spPr/>
    </dgm:pt>
    <dgm:pt modelId="{8FA86332-95D4-4FB6-9798-D5D3DF8E2AC8}" type="pres">
      <dgm:prSet presAssocID="{7C3B61D4-5874-4CC6-A794-B7146557CAE0}" presName="horzTwo" presStyleCnt="0"/>
      <dgm:spPr/>
    </dgm:pt>
    <dgm:pt modelId="{4294E438-D118-43AE-A89F-86651DB62AB9}" type="pres">
      <dgm:prSet presAssocID="{BD3DAAC6-3383-4374-BDB8-CF0A4CE57230}" presName="vertThree" presStyleCnt="0"/>
      <dgm:spPr/>
    </dgm:pt>
    <dgm:pt modelId="{29CB326F-3F90-4F3D-95A8-156AAF15F838}" type="pres">
      <dgm:prSet presAssocID="{BD3DAAC6-3383-4374-BDB8-CF0A4CE57230}" presName="txThree" presStyleLbl="node3" presStyleIdx="2" presStyleCnt="6">
        <dgm:presLayoutVars>
          <dgm:chPref val="3"/>
        </dgm:presLayoutVars>
      </dgm:prSet>
      <dgm:spPr/>
    </dgm:pt>
    <dgm:pt modelId="{D40CB2FA-B0CE-47DF-A719-4D66521CE5DC}" type="pres">
      <dgm:prSet presAssocID="{BD3DAAC6-3383-4374-BDB8-CF0A4CE57230}" presName="horzThree" presStyleCnt="0"/>
      <dgm:spPr/>
    </dgm:pt>
    <dgm:pt modelId="{11438CB2-D6DF-495B-B7D9-6C0233ACE75B}" type="pres">
      <dgm:prSet presAssocID="{C4226B55-834F-4EAF-8B3D-B85FECD327E0}" presName="sibSpaceTwo" presStyleCnt="0"/>
      <dgm:spPr/>
    </dgm:pt>
    <dgm:pt modelId="{9A8DF275-B663-4AF0-9C93-90B1B2A14FEA}" type="pres">
      <dgm:prSet presAssocID="{020119A5-A991-4E95-A101-2AA6189D9FBC}" presName="vertTwo" presStyleCnt="0"/>
      <dgm:spPr/>
    </dgm:pt>
    <dgm:pt modelId="{6EB2B81D-5CA7-44B1-A032-2E02028E11EA}" type="pres">
      <dgm:prSet presAssocID="{020119A5-A991-4E95-A101-2AA6189D9FBC}" presName="txTwo" presStyleLbl="node2" presStyleIdx="2" presStyleCnt="3">
        <dgm:presLayoutVars>
          <dgm:chPref val="3"/>
        </dgm:presLayoutVars>
      </dgm:prSet>
      <dgm:spPr/>
    </dgm:pt>
    <dgm:pt modelId="{50DAF591-B5B8-4EDB-B453-B1D2DEC1AFCC}" type="pres">
      <dgm:prSet presAssocID="{020119A5-A991-4E95-A101-2AA6189D9FBC}" presName="parTransTwo" presStyleCnt="0"/>
      <dgm:spPr/>
    </dgm:pt>
    <dgm:pt modelId="{7027D292-8EC0-4543-8277-687C25E880BF}" type="pres">
      <dgm:prSet presAssocID="{020119A5-A991-4E95-A101-2AA6189D9FBC}" presName="horzTwo" presStyleCnt="0"/>
      <dgm:spPr/>
    </dgm:pt>
    <dgm:pt modelId="{EF8F5AB3-0DE4-45F2-B775-A033A1235904}" type="pres">
      <dgm:prSet presAssocID="{1A8271DD-69D5-4CD2-9D57-9C946F9BB992}" presName="vertThree" presStyleCnt="0"/>
      <dgm:spPr/>
    </dgm:pt>
    <dgm:pt modelId="{F3644965-224D-4A45-B319-515B7D05BACE}" type="pres">
      <dgm:prSet presAssocID="{1A8271DD-69D5-4CD2-9D57-9C946F9BB992}" presName="txThree" presStyleLbl="node3" presStyleIdx="3" presStyleCnt="6">
        <dgm:presLayoutVars>
          <dgm:chPref val="3"/>
        </dgm:presLayoutVars>
      </dgm:prSet>
      <dgm:spPr/>
    </dgm:pt>
    <dgm:pt modelId="{52B757EB-7113-4967-ACA0-763C3B51774D}" type="pres">
      <dgm:prSet presAssocID="{1A8271DD-69D5-4CD2-9D57-9C946F9BB992}" presName="horzThree" presStyleCnt="0"/>
      <dgm:spPr/>
    </dgm:pt>
    <dgm:pt modelId="{EAB90753-5B90-4511-97F6-4588FA6BBFB4}" type="pres">
      <dgm:prSet presAssocID="{6C817970-49B9-46C4-86DA-7DE8656C7211}" presName="sibSpaceThree" presStyleCnt="0"/>
      <dgm:spPr/>
    </dgm:pt>
    <dgm:pt modelId="{14840A1C-E0B2-41EF-B531-209635E1569F}" type="pres">
      <dgm:prSet presAssocID="{5A974331-5079-493A-AB0B-445944B43DBF}" presName="vertThree" presStyleCnt="0"/>
      <dgm:spPr/>
    </dgm:pt>
    <dgm:pt modelId="{C7AD9563-A5DD-494D-A52B-06DD0B428953}" type="pres">
      <dgm:prSet presAssocID="{5A974331-5079-493A-AB0B-445944B43DBF}" presName="txThree" presStyleLbl="node3" presStyleIdx="4" presStyleCnt="6">
        <dgm:presLayoutVars>
          <dgm:chPref val="3"/>
        </dgm:presLayoutVars>
      </dgm:prSet>
      <dgm:spPr/>
    </dgm:pt>
    <dgm:pt modelId="{5B9341D6-661F-43B0-818F-7EED47ECBB76}" type="pres">
      <dgm:prSet presAssocID="{5A974331-5079-493A-AB0B-445944B43DBF}" presName="horzThree" presStyleCnt="0"/>
      <dgm:spPr/>
    </dgm:pt>
    <dgm:pt modelId="{F8463A9F-4A14-499B-8D9C-BFBBFE5CE473}" type="pres">
      <dgm:prSet presAssocID="{81BEEF75-8B2C-4315-97A6-E72A0B0D09EC}" presName="sibSpaceThree" presStyleCnt="0"/>
      <dgm:spPr/>
    </dgm:pt>
    <dgm:pt modelId="{BAA90A00-83E9-4658-B12F-700AF96DE259}" type="pres">
      <dgm:prSet presAssocID="{E39527A0-84D4-44EC-8258-111C84C860C1}" presName="vertThree" presStyleCnt="0"/>
      <dgm:spPr/>
    </dgm:pt>
    <dgm:pt modelId="{A8CAFDF7-0CA6-46AF-9899-DFC63D0A8733}" type="pres">
      <dgm:prSet presAssocID="{E39527A0-84D4-44EC-8258-111C84C860C1}" presName="txThree" presStyleLbl="node3" presStyleIdx="5" presStyleCnt="6">
        <dgm:presLayoutVars>
          <dgm:chPref val="3"/>
        </dgm:presLayoutVars>
      </dgm:prSet>
      <dgm:spPr/>
    </dgm:pt>
    <dgm:pt modelId="{14B4C9B7-DFC8-40F5-99C8-53164EB6C409}" type="pres">
      <dgm:prSet presAssocID="{E39527A0-84D4-44EC-8258-111C84C860C1}" presName="horzThree" presStyleCnt="0"/>
      <dgm:spPr/>
    </dgm:pt>
  </dgm:ptLst>
  <dgm:cxnLst>
    <dgm:cxn modelId="{4F745009-800F-49E0-8DAD-5450AC40910F}" type="presOf" srcId="{020119A5-A991-4E95-A101-2AA6189D9FBC}" destId="{6EB2B81D-5CA7-44B1-A032-2E02028E11EA}" srcOrd="0" destOrd="0" presId="urn:microsoft.com/office/officeart/2005/8/layout/hierarchy4"/>
    <dgm:cxn modelId="{6966590B-D353-431A-B941-FBF56181DCB1}" srcId="{2E43A80D-08C1-400F-BC32-B828A78F7E96}" destId="{E4D444E3-93D2-4B21-868F-6CE365D20D61}" srcOrd="0" destOrd="0" parTransId="{0A2C9737-3499-4C1C-963C-1FFF612B4743}" sibTransId="{BFA0C19E-D4E9-45C8-B16B-27192E5B170C}"/>
    <dgm:cxn modelId="{0AB2A311-1B16-41BB-9472-DA5984146F71}" type="presOf" srcId="{BD3DAAC6-3383-4374-BDB8-CF0A4CE57230}" destId="{29CB326F-3F90-4F3D-95A8-156AAF15F838}" srcOrd="0" destOrd="0" presId="urn:microsoft.com/office/officeart/2005/8/layout/hierarchy4"/>
    <dgm:cxn modelId="{FA9A2E28-7E29-4AC8-AD1E-E9E0A5E29AF2}" type="presOf" srcId="{67830520-522F-4026-AD31-B9D0FCF9E27F}" destId="{7490C82A-D170-4D90-A36B-912FF791BFB0}" srcOrd="0" destOrd="0" presId="urn:microsoft.com/office/officeart/2005/8/layout/hierarchy4"/>
    <dgm:cxn modelId="{BAF1A630-EB0F-4ED3-85E7-B53EA7CFCF46}" srcId="{020119A5-A991-4E95-A101-2AA6189D9FBC}" destId="{E39527A0-84D4-44EC-8258-111C84C860C1}" srcOrd="2" destOrd="0" parTransId="{659B9F52-2007-42EE-8592-C745E1895A80}" sibTransId="{2D92EDD0-7953-4481-96FB-64911F0756DB}"/>
    <dgm:cxn modelId="{AB882939-1186-4126-9C78-1394E3C94A74}" srcId="{020119A5-A991-4E95-A101-2AA6189D9FBC}" destId="{5A974331-5079-493A-AB0B-445944B43DBF}" srcOrd="1" destOrd="0" parTransId="{994CFC77-7736-4B5B-9D1E-1053E624A000}" sibTransId="{81BEEF75-8B2C-4315-97A6-E72A0B0D09EC}"/>
    <dgm:cxn modelId="{A8DF155B-2D8C-4EBC-ABFA-3C59CB4C7F6C}" srcId="{2E43A80D-08C1-400F-BC32-B828A78F7E96}" destId="{020119A5-A991-4E95-A101-2AA6189D9FBC}" srcOrd="2" destOrd="0" parTransId="{3A60E21F-E7A9-4D59-BF82-1072AF4C52CB}" sibTransId="{652E738B-0651-4327-940D-1722D2F16162}"/>
    <dgm:cxn modelId="{F34A3566-A7E4-4802-991C-4CFD6A73B462}" srcId="{7C3B61D4-5874-4CC6-A794-B7146557CAE0}" destId="{BD3DAAC6-3383-4374-BDB8-CF0A4CE57230}" srcOrd="0" destOrd="0" parTransId="{9296EA28-4487-4954-92F4-634180DD431A}" sibTransId="{DFD06857-799F-4595-AC3D-21BBA45D2B52}"/>
    <dgm:cxn modelId="{DCB19A70-B963-45B3-BC98-9249D8B5327F}" type="presOf" srcId="{2E43A80D-08C1-400F-BC32-B828A78F7E96}" destId="{74F734AF-EBE6-49E2-B3A2-F87C5D888710}" srcOrd="0" destOrd="0" presId="urn:microsoft.com/office/officeart/2005/8/layout/hierarchy4"/>
    <dgm:cxn modelId="{BFE65177-8923-471C-ACD7-E4AEBF86FAEF}" type="presOf" srcId="{E39527A0-84D4-44EC-8258-111C84C860C1}" destId="{A8CAFDF7-0CA6-46AF-9899-DFC63D0A8733}" srcOrd="0" destOrd="0" presId="urn:microsoft.com/office/officeart/2005/8/layout/hierarchy4"/>
    <dgm:cxn modelId="{9B28DF59-223D-4D0F-BAD5-0ABDA7004637}" type="presOf" srcId="{7C3B61D4-5874-4CC6-A794-B7146557CAE0}" destId="{81F21B23-2E45-4520-9F28-2100BE877E39}" srcOrd="0" destOrd="0" presId="urn:microsoft.com/office/officeart/2005/8/layout/hierarchy4"/>
    <dgm:cxn modelId="{EC65207C-922F-4C3A-A5B1-FFA0AE99CFCF}" srcId="{E4D444E3-93D2-4B21-868F-6CE365D20D61}" destId="{67830520-522F-4026-AD31-B9D0FCF9E27F}" srcOrd="0" destOrd="0" parTransId="{2BA85E1D-9EB7-49DB-BD82-2A44C1F15DAD}" sibTransId="{7059B220-FC0D-4566-A459-0DE580EF9F6D}"/>
    <dgm:cxn modelId="{06EC1396-B74A-4B01-83A0-47A345063DB4}" type="presOf" srcId="{E4D444E3-93D2-4B21-868F-6CE365D20D61}" destId="{3DFBD59F-EF86-449F-8778-3E798C5323C5}" srcOrd="0" destOrd="0" presId="urn:microsoft.com/office/officeart/2005/8/layout/hierarchy4"/>
    <dgm:cxn modelId="{B6A4269F-A4C8-48FC-A0F3-36D963B556E4}" srcId="{020119A5-A991-4E95-A101-2AA6189D9FBC}" destId="{1A8271DD-69D5-4CD2-9D57-9C946F9BB992}" srcOrd="0" destOrd="0" parTransId="{E5833CDB-2C21-4D51-90C9-06D6826F32AC}" sibTransId="{6C817970-49B9-46C4-86DA-7DE8656C7211}"/>
    <dgm:cxn modelId="{D300CAAE-F4D5-48FC-876A-7517E0E011A5}" type="presOf" srcId="{3A897026-58F7-4CE3-8C88-BBFF48356325}" destId="{BB4F500B-F0A7-416E-971B-15DF6C9F2A4D}" srcOrd="0" destOrd="0" presId="urn:microsoft.com/office/officeart/2005/8/layout/hierarchy4"/>
    <dgm:cxn modelId="{D7F633C1-A2DC-4CEC-B7A4-72E290849B66}" type="presOf" srcId="{1A8271DD-69D5-4CD2-9D57-9C946F9BB992}" destId="{F3644965-224D-4A45-B319-515B7D05BACE}" srcOrd="0" destOrd="0" presId="urn:microsoft.com/office/officeart/2005/8/layout/hierarchy4"/>
    <dgm:cxn modelId="{FF103BCF-D7C1-4FAB-B257-03545A29232A}" srcId="{E4D444E3-93D2-4B21-868F-6CE365D20D61}" destId="{3A897026-58F7-4CE3-8C88-BBFF48356325}" srcOrd="1" destOrd="0" parTransId="{39DB90D5-BDE1-455C-B688-2D5259454572}" sibTransId="{FA049D9D-A0AB-4FC0-832D-C2F04F3B7B5F}"/>
    <dgm:cxn modelId="{8F5A8FE3-A842-44CA-AFD3-3DE0569D5E01}" srcId="{9DA24275-7F3F-4A89-B067-83C472160AC9}" destId="{2E43A80D-08C1-400F-BC32-B828A78F7E96}" srcOrd="0" destOrd="0" parTransId="{3C665756-1E4E-410C-95DB-A50A844C092C}" sibTransId="{67C48329-AA2E-4E73-B064-1E9B43D0A821}"/>
    <dgm:cxn modelId="{936BEFE4-B677-4B08-A690-62178D36D650}" type="presOf" srcId="{5A974331-5079-493A-AB0B-445944B43DBF}" destId="{C7AD9563-A5DD-494D-A52B-06DD0B428953}" srcOrd="0" destOrd="0" presId="urn:microsoft.com/office/officeart/2005/8/layout/hierarchy4"/>
    <dgm:cxn modelId="{54B7B4EB-92B0-4D03-A57D-AB80E1BC029A}" type="presOf" srcId="{9DA24275-7F3F-4A89-B067-83C472160AC9}" destId="{D4596683-AA89-4653-9A73-1AD02C9D6F5F}" srcOrd="0" destOrd="0" presId="urn:microsoft.com/office/officeart/2005/8/layout/hierarchy4"/>
    <dgm:cxn modelId="{CD6085EF-6864-44CD-910B-BB974597CB48}" srcId="{2E43A80D-08C1-400F-BC32-B828A78F7E96}" destId="{7C3B61D4-5874-4CC6-A794-B7146557CAE0}" srcOrd="1" destOrd="0" parTransId="{46B8F8A6-1353-4C8C-874F-37E68DD9982E}" sibTransId="{C4226B55-834F-4EAF-8B3D-B85FECD327E0}"/>
    <dgm:cxn modelId="{D83643D6-DC58-4A4B-A174-96FC1164D505}" type="presParOf" srcId="{D4596683-AA89-4653-9A73-1AD02C9D6F5F}" destId="{212F3069-72D2-408B-8464-3DB555DC5CC1}" srcOrd="0" destOrd="0" presId="urn:microsoft.com/office/officeart/2005/8/layout/hierarchy4"/>
    <dgm:cxn modelId="{89929088-1569-4A9B-B994-A3606F79124B}" type="presParOf" srcId="{212F3069-72D2-408B-8464-3DB555DC5CC1}" destId="{74F734AF-EBE6-49E2-B3A2-F87C5D888710}" srcOrd="0" destOrd="0" presId="urn:microsoft.com/office/officeart/2005/8/layout/hierarchy4"/>
    <dgm:cxn modelId="{94F4C1FC-3A04-462A-8119-DCC94D771EE0}" type="presParOf" srcId="{212F3069-72D2-408B-8464-3DB555DC5CC1}" destId="{3F75DF79-4E91-4870-BC74-6BB98544A290}" srcOrd="1" destOrd="0" presId="urn:microsoft.com/office/officeart/2005/8/layout/hierarchy4"/>
    <dgm:cxn modelId="{3152FAF2-4D87-467F-811F-99660A2CE0E0}" type="presParOf" srcId="{212F3069-72D2-408B-8464-3DB555DC5CC1}" destId="{1DB7AC2A-9273-4977-8FF5-B01E4EA6A920}" srcOrd="2" destOrd="0" presId="urn:microsoft.com/office/officeart/2005/8/layout/hierarchy4"/>
    <dgm:cxn modelId="{B3B18490-C7DB-4732-A957-844116AAE278}" type="presParOf" srcId="{1DB7AC2A-9273-4977-8FF5-B01E4EA6A920}" destId="{2376937E-D9D6-4248-A94D-13235217E36C}" srcOrd="0" destOrd="0" presId="urn:microsoft.com/office/officeart/2005/8/layout/hierarchy4"/>
    <dgm:cxn modelId="{80C26428-15C1-4306-89FE-919C80A770AE}" type="presParOf" srcId="{2376937E-D9D6-4248-A94D-13235217E36C}" destId="{3DFBD59F-EF86-449F-8778-3E798C5323C5}" srcOrd="0" destOrd="0" presId="urn:microsoft.com/office/officeart/2005/8/layout/hierarchy4"/>
    <dgm:cxn modelId="{295F5DEB-44CA-4254-AA53-79419048241F}" type="presParOf" srcId="{2376937E-D9D6-4248-A94D-13235217E36C}" destId="{E7458CF4-6E1A-4967-9738-9CAD39E5DF64}" srcOrd="1" destOrd="0" presId="urn:microsoft.com/office/officeart/2005/8/layout/hierarchy4"/>
    <dgm:cxn modelId="{2E8F0B77-2488-4E35-BB41-C3C2AD6B760C}" type="presParOf" srcId="{2376937E-D9D6-4248-A94D-13235217E36C}" destId="{0D01ED3D-8702-4AEC-BA8A-9F712918CC81}" srcOrd="2" destOrd="0" presId="urn:microsoft.com/office/officeart/2005/8/layout/hierarchy4"/>
    <dgm:cxn modelId="{DA2FFD25-E5CF-4125-81B0-8C57C289C369}" type="presParOf" srcId="{0D01ED3D-8702-4AEC-BA8A-9F712918CC81}" destId="{2C21C9EB-30A4-4919-AF1E-3A41D80E5D51}" srcOrd="0" destOrd="0" presId="urn:microsoft.com/office/officeart/2005/8/layout/hierarchy4"/>
    <dgm:cxn modelId="{EDEB4811-4B74-4682-B193-31A773C6801D}" type="presParOf" srcId="{2C21C9EB-30A4-4919-AF1E-3A41D80E5D51}" destId="{7490C82A-D170-4D90-A36B-912FF791BFB0}" srcOrd="0" destOrd="0" presId="urn:microsoft.com/office/officeart/2005/8/layout/hierarchy4"/>
    <dgm:cxn modelId="{DE3244DF-C39C-4F16-8501-5C652CA92401}" type="presParOf" srcId="{2C21C9EB-30A4-4919-AF1E-3A41D80E5D51}" destId="{8802C11C-7B36-4380-B486-0DDBD081C2C1}" srcOrd="1" destOrd="0" presId="urn:microsoft.com/office/officeart/2005/8/layout/hierarchy4"/>
    <dgm:cxn modelId="{BB544936-F099-4AC6-B43C-E81F0935797A}" type="presParOf" srcId="{0D01ED3D-8702-4AEC-BA8A-9F712918CC81}" destId="{91871F7E-7F9E-471C-AFB6-AEAA5A3A12D0}" srcOrd="1" destOrd="0" presId="urn:microsoft.com/office/officeart/2005/8/layout/hierarchy4"/>
    <dgm:cxn modelId="{CAFAD70F-C411-42E4-9B90-1E07E079C54C}" type="presParOf" srcId="{0D01ED3D-8702-4AEC-BA8A-9F712918CC81}" destId="{0D214BF2-219D-4DA1-8B33-0CD3127E5B56}" srcOrd="2" destOrd="0" presId="urn:microsoft.com/office/officeart/2005/8/layout/hierarchy4"/>
    <dgm:cxn modelId="{9B1DF9EA-B050-403F-9BAD-948CF45E549D}" type="presParOf" srcId="{0D214BF2-219D-4DA1-8B33-0CD3127E5B56}" destId="{BB4F500B-F0A7-416E-971B-15DF6C9F2A4D}" srcOrd="0" destOrd="0" presId="urn:microsoft.com/office/officeart/2005/8/layout/hierarchy4"/>
    <dgm:cxn modelId="{70AEC51B-EAAA-45C4-95A1-A7FF000C9566}" type="presParOf" srcId="{0D214BF2-219D-4DA1-8B33-0CD3127E5B56}" destId="{BF44F564-256A-407A-8087-C75F42215E9C}" srcOrd="1" destOrd="0" presId="urn:microsoft.com/office/officeart/2005/8/layout/hierarchy4"/>
    <dgm:cxn modelId="{283E6D17-89E2-4E92-B28B-5C1703AA8558}" type="presParOf" srcId="{1DB7AC2A-9273-4977-8FF5-B01E4EA6A920}" destId="{5FA64436-1648-4646-BE8E-416854DC90FA}" srcOrd="1" destOrd="0" presId="urn:microsoft.com/office/officeart/2005/8/layout/hierarchy4"/>
    <dgm:cxn modelId="{F3826E66-90F2-4E3D-8867-99D5A885A0FC}" type="presParOf" srcId="{1DB7AC2A-9273-4977-8FF5-B01E4EA6A920}" destId="{5635F07B-3381-4CE5-884F-39F385EDFEC5}" srcOrd="2" destOrd="0" presId="urn:microsoft.com/office/officeart/2005/8/layout/hierarchy4"/>
    <dgm:cxn modelId="{33048E8B-67F1-4AD0-BEEF-E3821BFC0CA8}" type="presParOf" srcId="{5635F07B-3381-4CE5-884F-39F385EDFEC5}" destId="{81F21B23-2E45-4520-9F28-2100BE877E39}" srcOrd="0" destOrd="0" presId="urn:microsoft.com/office/officeart/2005/8/layout/hierarchy4"/>
    <dgm:cxn modelId="{4B6A9B8D-786D-46CE-85FD-67C6072D7930}" type="presParOf" srcId="{5635F07B-3381-4CE5-884F-39F385EDFEC5}" destId="{244B9566-E478-41D2-9DAE-2AF13300EFD5}" srcOrd="1" destOrd="0" presId="urn:microsoft.com/office/officeart/2005/8/layout/hierarchy4"/>
    <dgm:cxn modelId="{2AEACC26-9BD7-4E78-B127-1D1C937B7008}" type="presParOf" srcId="{5635F07B-3381-4CE5-884F-39F385EDFEC5}" destId="{8FA86332-95D4-4FB6-9798-D5D3DF8E2AC8}" srcOrd="2" destOrd="0" presId="urn:microsoft.com/office/officeart/2005/8/layout/hierarchy4"/>
    <dgm:cxn modelId="{A59D85E4-0631-4297-BC30-5B45A00C3FC7}" type="presParOf" srcId="{8FA86332-95D4-4FB6-9798-D5D3DF8E2AC8}" destId="{4294E438-D118-43AE-A89F-86651DB62AB9}" srcOrd="0" destOrd="0" presId="urn:microsoft.com/office/officeart/2005/8/layout/hierarchy4"/>
    <dgm:cxn modelId="{50D6EB2B-1BE1-4728-A17E-5269576F9B82}" type="presParOf" srcId="{4294E438-D118-43AE-A89F-86651DB62AB9}" destId="{29CB326F-3F90-4F3D-95A8-156AAF15F838}" srcOrd="0" destOrd="0" presId="urn:microsoft.com/office/officeart/2005/8/layout/hierarchy4"/>
    <dgm:cxn modelId="{7DC08239-C5F4-4BAD-81FE-1EEA1E01A39C}" type="presParOf" srcId="{4294E438-D118-43AE-A89F-86651DB62AB9}" destId="{D40CB2FA-B0CE-47DF-A719-4D66521CE5DC}" srcOrd="1" destOrd="0" presId="urn:microsoft.com/office/officeart/2005/8/layout/hierarchy4"/>
    <dgm:cxn modelId="{C6207F1D-D449-49BB-BDB4-77FCE12A56F6}" type="presParOf" srcId="{1DB7AC2A-9273-4977-8FF5-B01E4EA6A920}" destId="{11438CB2-D6DF-495B-B7D9-6C0233ACE75B}" srcOrd="3" destOrd="0" presId="urn:microsoft.com/office/officeart/2005/8/layout/hierarchy4"/>
    <dgm:cxn modelId="{A80D06C9-BCE2-4812-A3E4-B08DF0AA528D}" type="presParOf" srcId="{1DB7AC2A-9273-4977-8FF5-B01E4EA6A920}" destId="{9A8DF275-B663-4AF0-9C93-90B1B2A14FEA}" srcOrd="4" destOrd="0" presId="urn:microsoft.com/office/officeart/2005/8/layout/hierarchy4"/>
    <dgm:cxn modelId="{1249BCBC-8FD0-4E2A-96D5-5D5946CB6319}" type="presParOf" srcId="{9A8DF275-B663-4AF0-9C93-90B1B2A14FEA}" destId="{6EB2B81D-5CA7-44B1-A032-2E02028E11EA}" srcOrd="0" destOrd="0" presId="urn:microsoft.com/office/officeart/2005/8/layout/hierarchy4"/>
    <dgm:cxn modelId="{1BC77840-134A-49D0-B801-29378822F741}" type="presParOf" srcId="{9A8DF275-B663-4AF0-9C93-90B1B2A14FEA}" destId="{50DAF591-B5B8-4EDB-B453-B1D2DEC1AFCC}" srcOrd="1" destOrd="0" presId="urn:microsoft.com/office/officeart/2005/8/layout/hierarchy4"/>
    <dgm:cxn modelId="{7AC91FED-7211-4F9B-9AAA-3CBBCD327329}" type="presParOf" srcId="{9A8DF275-B663-4AF0-9C93-90B1B2A14FEA}" destId="{7027D292-8EC0-4543-8277-687C25E880BF}" srcOrd="2" destOrd="0" presId="urn:microsoft.com/office/officeart/2005/8/layout/hierarchy4"/>
    <dgm:cxn modelId="{FC3B0CCA-810E-4FD2-9B2E-B6BE251E2610}" type="presParOf" srcId="{7027D292-8EC0-4543-8277-687C25E880BF}" destId="{EF8F5AB3-0DE4-45F2-B775-A033A1235904}" srcOrd="0" destOrd="0" presId="urn:microsoft.com/office/officeart/2005/8/layout/hierarchy4"/>
    <dgm:cxn modelId="{96D5B5B7-E59D-4352-AF36-0C6506F4BC45}" type="presParOf" srcId="{EF8F5AB3-0DE4-45F2-B775-A033A1235904}" destId="{F3644965-224D-4A45-B319-515B7D05BACE}" srcOrd="0" destOrd="0" presId="urn:microsoft.com/office/officeart/2005/8/layout/hierarchy4"/>
    <dgm:cxn modelId="{896CBCE4-B569-4859-9B35-782F6C406B36}" type="presParOf" srcId="{EF8F5AB3-0DE4-45F2-B775-A033A1235904}" destId="{52B757EB-7113-4967-ACA0-763C3B51774D}" srcOrd="1" destOrd="0" presId="urn:microsoft.com/office/officeart/2005/8/layout/hierarchy4"/>
    <dgm:cxn modelId="{78E6EB98-F8B7-4D67-9DF3-C62A612254EF}" type="presParOf" srcId="{7027D292-8EC0-4543-8277-687C25E880BF}" destId="{EAB90753-5B90-4511-97F6-4588FA6BBFB4}" srcOrd="1" destOrd="0" presId="urn:microsoft.com/office/officeart/2005/8/layout/hierarchy4"/>
    <dgm:cxn modelId="{59E10D61-8672-433A-A24C-5A920EBAB875}" type="presParOf" srcId="{7027D292-8EC0-4543-8277-687C25E880BF}" destId="{14840A1C-E0B2-41EF-B531-209635E1569F}" srcOrd="2" destOrd="0" presId="urn:microsoft.com/office/officeart/2005/8/layout/hierarchy4"/>
    <dgm:cxn modelId="{9CFF95DA-9664-4B56-B666-1F8F85334DD9}" type="presParOf" srcId="{14840A1C-E0B2-41EF-B531-209635E1569F}" destId="{C7AD9563-A5DD-494D-A52B-06DD0B428953}" srcOrd="0" destOrd="0" presId="urn:microsoft.com/office/officeart/2005/8/layout/hierarchy4"/>
    <dgm:cxn modelId="{62867D28-5E0C-49F6-991B-B3E7999C350F}" type="presParOf" srcId="{14840A1C-E0B2-41EF-B531-209635E1569F}" destId="{5B9341D6-661F-43B0-818F-7EED47ECBB76}" srcOrd="1" destOrd="0" presId="urn:microsoft.com/office/officeart/2005/8/layout/hierarchy4"/>
    <dgm:cxn modelId="{418833DA-B449-4400-BD3F-F7F423AA4210}" type="presParOf" srcId="{7027D292-8EC0-4543-8277-687C25E880BF}" destId="{F8463A9F-4A14-499B-8D9C-BFBBFE5CE473}" srcOrd="3" destOrd="0" presId="urn:microsoft.com/office/officeart/2005/8/layout/hierarchy4"/>
    <dgm:cxn modelId="{7CC3A287-92FB-4C89-8545-C5EE5370D6FC}" type="presParOf" srcId="{7027D292-8EC0-4543-8277-687C25E880BF}" destId="{BAA90A00-83E9-4658-B12F-700AF96DE259}" srcOrd="4" destOrd="0" presId="urn:microsoft.com/office/officeart/2005/8/layout/hierarchy4"/>
    <dgm:cxn modelId="{76DB20C3-7A02-4693-818C-624C24AAA23C}" type="presParOf" srcId="{BAA90A00-83E9-4658-B12F-700AF96DE259}" destId="{A8CAFDF7-0CA6-46AF-9899-DFC63D0A8733}" srcOrd="0" destOrd="0" presId="urn:microsoft.com/office/officeart/2005/8/layout/hierarchy4"/>
    <dgm:cxn modelId="{D9FADE9B-4FAA-4D67-83DC-A3D3E86CF07F}" type="presParOf" srcId="{BAA90A00-83E9-4658-B12F-700AF96DE259}" destId="{14B4C9B7-DFC8-40F5-99C8-53164EB6C40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72C669-AA32-4A06-A1B2-382FE273222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NZ"/>
        </a:p>
      </dgm:t>
    </dgm:pt>
    <dgm:pt modelId="{B7739A86-A44C-49DD-BEF4-481C143BE2D3}">
      <dgm:prSet phldrT="[Text]"/>
      <dgm:spPr>
        <a:solidFill>
          <a:schemeClr val="accent4">
            <a:lumMod val="75000"/>
          </a:schemeClr>
        </a:solidFill>
      </dgm:spPr>
      <dgm:t>
        <a:bodyPr/>
        <a:lstStyle/>
        <a:p>
          <a:pPr algn="l"/>
          <a:r>
            <a:rPr lang="en-US" dirty="0"/>
            <a:t>Culpable Delay = LDs</a:t>
          </a:r>
          <a:endParaRPr lang="en-NZ" dirty="0"/>
        </a:p>
      </dgm:t>
    </dgm:pt>
    <dgm:pt modelId="{4A2E1078-8516-48CA-8374-0A5A2166F10A}" type="parTrans" cxnId="{F3592CE5-AE53-480A-B209-D397F42F334F}">
      <dgm:prSet/>
      <dgm:spPr/>
      <dgm:t>
        <a:bodyPr/>
        <a:lstStyle/>
        <a:p>
          <a:endParaRPr lang="en-NZ"/>
        </a:p>
      </dgm:t>
    </dgm:pt>
    <dgm:pt modelId="{FBE52ED7-7E40-451A-A145-129605F8CE4F}" type="sibTrans" cxnId="{F3592CE5-AE53-480A-B209-D397F42F334F}">
      <dgm:prSet/>
      <dgm:spPr/>
      <dgm:t>
        <a:bodyPr/>
        <a:lstStyle/>
        <a:p>
          <a:endParaRPr lang="en-NZ"/>
        </a:p>
      </dgm:t>
    </dgm:pt>
    <dgm:pt modelId="{34DCAE97-7761-40E8-BDC3-468C94B82FA6}">
      <dgm:prSet phldrT="[Text]"/>
      <dgm:spPr>
        <a:solidFill>
          <a:schemeClr val="accent5">
            <a:lumMod val="75000"/>
          </a:schemeClr>
        </a:solidFill>
      </dgm:spPr>
      <dgm:t>
        <a:bodyPr/>
        <a:lstStyle/>
        <a:p>
          <a:pPr algn="r"/>
          <a:r>
            <a:rPr lang="en-US" dirty="0"/>
            <a:t>Non-Culpable Delay = EOT</a:t>
          </a:r>
          <a:endParaRPr lang="en-NZ" dirty="0"/>
        </a:p>
      </dgm:t>
    </dgm:pt>
    <dgm:pt modelId="{CD93D43E-0F0F-45E8-8068-5B48DF42E078}" type="parTrans" cxnId="{EF67411C-90EE-49F6-9AD4-1F2317E3C58A}">
      <dgm:prSet/>
      <dgm:spPr/>
      <dgm:t>
        <a:bodyPr/>
        <a:lstStyle/>
        <a:p>
          <a:endParaRPr lang="en-NZ"/>
        </a:p>
      </dgm:t>
    </dgm:pt>
    <dgm:pt modelId="{A4FD5F2E-0B74-41FF-A126-99702E7AB842}" type="sibTrans" cxnId="{EF67411C-90EE-49F6-9AD4-1F2317E3C58A}">
      <dgm:prSet/>
      <dgm:spPr/>
      <dgm:t>
        <a:bodyPr/>
        <a:lstStyle/>
        <a:p>
          <a:endParaRPr lang="en-NZ"/>
        </a:p>
      </dgm:t>
    </dgm:pt>
    <dgm:pt modelId="{C50A2B3B-68A9-4E25-B292-13F0D54C22C6}" type="pres">
      <dgm:prSet presAssocID="{C972C669-AA32-4A06-A1B2-382FE273222D}" presName="diagram" presStyleCnt="0">
        <dgm:presLayoutVars>
          <dgm:dir/>
          <dgm:resizeHandles val="exact"/>
        </dgm:presLayoutVars>
      </dgm:prSet>
      <dgm:spPr/>
    </dgm:pt>
    <dgm:pt modelId="{A35EA4AD-9A42-4026-B8C4-6F78EA448ED8}" type="pres">
      <dgm:prSet presAssocID="{B7739A86-A44C-49DD-BEF4-481C143BE2D3}" presName="arrow" presStyleLbl="node1" presStyleIdx="0" presStyleCnt="2" custScaleY="100101">
        <dgm:presLayoutVars>
          <dgm:bulletEnabled val="1"/>
        </dgm:presLayoutVars>
      </dgm:prSet>
      <dgm:spPr/>
    </dgm:pt>
    <dgm:pt modelId="{955C0696-643E-47DC-8CB6-14A60F1D0CC4}" type="pres">
      <dgm:prSet presAssocID="{34DCAE97-7761-40E8-BDC3-468C94B82FA6}" presName="arrow" presStyleLbl="node1" presStyleIdx="1" presStyleCnt="2" custScaleY="100101">
        <dgm:presLayoutVars>
          <dgm:bulletEnabled val="1"/>
        </dgm:presLayoutVars>
      </dgm:prSet>
      <dgm:spPr/>
    </dgm:pt>
  </dgm:ptLst>
  <dgm:cxnLst>
    <dgm:cxn modelId="{EF67411C-90EE-49F6-9AD4-1F2317E3C58A}" srcId="{C972C669-AA32-4A06-A1B2-382FE273222D}" destId="{34DCAE97-7761-40E8-BDC3-468C94B82FA6}" srcOrd="1" destOrd="0" parTransId="{CD93D43E-0F0F-45E8-8068-5B48DF42E078}" sibTransId="{A4FD5F2E-0B74-41FF-A126-99702E7AB842}"/>
    <dgm:cxn modelId="{FD9FED1D-F294-452F-A122-50B501EC5140}" type="presOf" srcId="{C972C669-AA32-4A06-A1B2-382FE273222D}" destId="{C50A2B3B-68A9-4E25-B292-13F0D54C22C6}" srcOrd="0" destOrd="0" presId="urn:microsoft.com/office/officeart/2005/8/layout/arrow5"/>
    <dgm:cxn modelId="{3F1E997B-29F6-47A7-BD71-6FB81013A09E}" type="presOf" srcId="{34DCAE97-7761-40E8-BDC3-468C94B82FA6}" destId="{955C0696-643E-47DC-8CB6-14A60F1D0CC4}" srcOrd="0" destOrd="0" presId="urn:microsoft.com/office/officeart/2005/8/layout/arrow5"/>
    <dgm:cxn modelId="{F3592CE5-AE53-480A-B209-D397F42F334F}" srcId="{C972C669-AA32-4A06-A1B2-382FE273222D}" destId="{B7739A86-A44C-49DD-BEF4-481C143BE2D3}" srcOrd="0" destOrd="0" parTransId="{4A2E1078-8516-48CA-8374-0A5A2166F10A}" sibTransId="{FBE52ED7-7E40-451A-A145-129605F8CE4F}"/>
    <dgm:cxn modelId="{7D59D7F0-DE3A-4173-B05D-FDA6C93225BC}" type="presOf" srcId="{B7739A86-A44C-49DD-BEF4-481C143BE2D3}" destId="{A35EA4AD-9A42-4026-B8C4-6F78EA448ED8}" srcOrd="0" destOrd="0" presId="urn:microsoft.com/office/officeart/2005/8/layout/arrow5"/>
    <dgm:cxn modelId="{9A3E9C3E-6EA2-4CA6-B5E4-1D9B3C0EA9F4}" type="presParOf" srcId="{C50A2B3B-68A9-4E25-B292-13F0D54C22C6}" destId="{A35EA4AD-9A42-4026-B8C4-6F78EA448ED8}" srcOrd="0" destOrd="0" presId="urn:microsoft.com/office/officeart/2005/8/layout/arrow5"/>
    <dgm:cxn modelId="{7BC3EEBD-70A2-45CA-ACDD-EFD1D9C3FC13}" type="presParOf" srcId="{C50A2B3B-68A9-4E25-B292-13F0D54C22C6}" destId="{955C0696-643E-47DC-8CB6-14A60F1D0CC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FF02C1-13AD-4C5E-AC3A-6BEBAFF407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NZ"/>
        </a:p>
      </dgm:t>
    </dgm:pt>
    <dgm:pt modelId="{04551F1E-BADA-4CF8-AB8D-D0A7492C18AE}" type="pres">
      <dgm:prSet presAssocID="{A6FF02C1-13AD-4C5E-AC3A-6BEBAFF407CB}" presName="cycle" presStyleCnt="0">
        <dgm:presLayoutVars>
          <dgm:chMax val="1"/>
          <dgm:dir/>
          <dgm:animLvl val="ctr"/>
          <dgm:resizeHandles val="exact"/>
        </dgm:presLayoutVars>
      </dgm:prSet>
      <dgm:spPr/>
    </dgm:pt>
  </dgm:ptLst>
  <dgm:cxnLst>
    <dgm:cxn modelId="{FF7F0E00-C1A8-4D8E-9895-C539EBA7741A}" type="presOf" srcId="{A6FF02C1-13AD-4C5E-AC3A-6BEBAFF407CB}" destId="{04551F1E-BADA-4CF8-AB8D-D0A7492C18AE}"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6F780-3F7B-48FE-9637-573AD0C647B0}">
      <dsp:nvSpPr>
        <dsp:cNvPr id="0" name=""/>
        <dsp:cNvSpPr/>
      </dsp:nvSpPr>
      <dsp:spPr>
        <a:xfrm rot="5400000">
          <a:off x="-168903" y="181104"/>
          <a:ext cx="1126024" cy="78821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One</a:t>
          </a:r>
          <a:endParaRPr lang="en-NZ" sz="2400" b="1" kern="1200" dirty="0"/>
        </a:p>
      </dsp:txBody>
      <dsp:txXfrm rot="-5400000">
        <a:off x="1" y="406310"/>
        <a:ext cx="788217" cy="337807"/>
      </dsp:txXfrm>
    </dsp:sp>
    <dsp:sp modelId="{8924535F-DCFB-4040-B7A5-2EE09EF07B2C}">
      <dsp:nvSpPr>
        <dsp:cNvPr id="0" name=""/>
        <dsp:cNvSpPr/>
      </dsp:nvSpPr>
      <dsp:spPr>
        <a:xfrm rot="5400000">
          <a:off x="4142758" y="-3351956"/>
          <a:ext cx="732300" cy="7441382"/>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kern="1200" dirty="0"/>
            <a:t>Engineer to the Contract</a:t>
          </a:r>
          <a:endParaRPr lang="en-NZ" sz="3200" kern="1200" dirty="0"/>
        </a:p>
      </dsp:txBody>
      <dsp:txXfrm rot="-5400000">
        <a:off x="788217" y="38333"/>
        <a:ext cx="7405634" cy="660804"/>
      </dsp:txXfrm>
    </dsp:sp>
    <dsp:sp modelId="{87A982B9-4508-41FA-AC2C-8A97DED3E6B6}">
      <dsp:nvSpPr>
        <dsp:cNvPr id="0" name=""/>
        <dsp:cNvSpPr/>
      </dsp:nvSpPr>
      <dsp:spPr>
        <a:xfrm rot="5400000">
          <a:off x="-168903" y="1149090"/>
          <a:ext cx="1126024" cy="78821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Two</a:t>
          </a:r>
          <a:endParaRPr lang="en-NZ" sz="2400" b="1" kern="1200" dirty="0"/>
        </a:p>
      </dsp:txBody>
      <dsp:txXfrm rot="-5400000">
        <a:off x="1" y="1374296"/>
        <a:ext cx="788217" cy="337807"/>
      </dsp:txXfrm>
    </dsp:sp>
    <dsp:sp modelId="{54B3EA27-4C69-449A-800F-4C2A8DF91105}">
      <dsp:nvSpPr>
        <dsp:cNvPr id="0" name=""/>
        <dsp:cNvSpPr/>
      </dsp:nvSpPr>
      <dsp:spPr>
        <a:xfrm rot="5400000">
          <a:off x="4142950" y="-2374546"/>
          <a:ext cx="731915" cy="7441382"/>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b="0" kern="1200" dirty="0"/>
            <a:t>Dealing with Delays</a:t>
          </a:r>
          <a:endParaRPr lang="en-NZ" sz="3200" b="0" kern="1200" dirty="0"/>
        </a:p>
      </dsp:txBody>
      <dsp:txXfrm rot="-5400000">
        <a:off x="788217" y="1015916"/>
        <a:ext cx="7405653" cy="660457"/>
      </dsp:txXfrm>
    </dsp:sp>
    <dsp:sp modelId="{B4FE9E27-9AE9-48C4-A7BF-57B93E223359}">
      <dsp:nvSpPr>
        <dsp:cNvPr id="0" name=""/>
        <dsp:cNvSpPr/>
      </dsp:nvSpPr>
      <dsp:spPr>
        <a:xfrm rot="5400000">
          <a:off x="-168903" y="2126692"/>
          <a:ext cx="1126024" cy="78821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Three</a:t>
          </a:r>
          <a:endParaRPr lang="en-NZ" sz="2400" b="1" kern="1200" dirty="0"/>
        </a:p>
      </dsp:txBody>
      <dsp:txXfrm rot="-5400000">
        <a:off x="1" y="2351898"/>
        <a:ext cx="788217" cy="337807"/>
      </dsp:txXfrm>
    </dsp:sp>
    <dsp:sp modelId="{D8B9C549-BD33-4FCA-8278-76E29A2F6400}">
      <dsp:nvSpPr>
        <dsp:cNvPr id="0" name=""/>
        <dsp:cNvSpPr/>
      </dsp:nvSpPr>
      <dsp:spPr>
        <a:xfrm rot="5400000">
          <a:off x="4142950" y="-1396944"/>
          <a:ext cx="731915" cy="7441382"/>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kern="1200" dirty="0"/>
            <a:t>Dealing with Payment Claims</a:t>
          </a:r>
          <a:endParaRPr lang="en-NZ" sz="3200" kern="1200" dirty="0"/>
        </a:p>
      </dsp:txBody>
      <dsp:txXfrm rot="-5400000">
        <a:off x="788217" y="1993518"/>
        <a:ext cx="7405653" cy="660457"/>
      </dsp:txXfrm>
    </dsp:sp>
    <dsp:sp modelId="{3C8C34EF-BB03-4C16-AFE4-8BD4B4A51FCF}">
      <dsp:nvSpPr>
        <dsp:cNvPr id="0" name=""/>
        <dsp:cNvSpPr/>
      </dsp:nvSpPr>
      <dsp:spPr>
        <a:xfrm rot="5400000">
          <a:off x="-168903" y="3104294"/>
          <a:ext cx="1126024" cy="78821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Four</a:t>
          </a:r>
          <a:endParaRPr lang="en-NZ" sz="2400" b="1" kern="1200" dirty="0"/>
        </a:p>
      </dsp:txBody>
      <dsp:txXfrm rot="-5400000">
        <a:off x="1" y="3329500"/>
        <a:ext cx="788217" cy="337807"/>
      </dsp:txXfrm>
    </dsp:sp>
    <dsp:sp modelId="{B31E1823-A9A5-43F8-9F6F-DF7163FA5EC7}">
      <dsp:nvSpPr>
        <dsp:cNvPr id="0" name=""/>
        <dsp:cNvSpPr/>
      </dsp:nvSpPr>
      <dsp:spPr>
        <a:xfrm rot="5400000">
          <a:off x="4142950" y="-419342"/>
          <a:ext cx="731915" cy="7441382"/>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lang="en-US" sz="3200" kern="1200" dirty="0"/>
            <a:t>NZS3910 Update</a:t>
          </a:r>
          <a:endParaRPr lang="en-NZ" sz="3200" kern="1200" dirty="0"/>
        </a:p>
      </dsp:txBody>
      <dsp:txXfrm rot="-5400000">
        <a:off x="788217" y="2971120"/>
        <a:ext cx="7405653" cy="660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734AF-EBE6-49E2-B3A2-F87C5D888710}">
      <dsp:nvSpPr>
        <dsp:cNvPr id="0" name=""/>
        <dsp:cNvSpPr/>
      </dsp:nvSpPr>
      <dsp:spPr>
        <a:xfrm>
          <a:off x="4922" y="885"/>
          <a:ext cx="8219754"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Principal refuses to remove Contract Administrator</a:t>
          </a:r>
          <a:endParaRPr lang="en-NZ" sz="3500" kern="1200" dirty="0"/>
        </a:p>
      </dsp:txBody>
      <dsp:txXfrm>
        <a:off x="44205" y="40168"/>
        <a:ext cx="8141188" cy="1262654"/>
      </dsp:txXfrm>
    </dsp:sp>
    <dsp:sp modelId="{3DFBD59F-EF86-449F-8778-3E798C5323C5}">
      <dsp:nvSpPr>
        <dsp:cNvPr id="0" name=""/>
        <dsp:cNvSpPr/>
      </dsp:nvSpPr>
      <dsp:spPr>
        <a:xfrm>
          <a:off x="4922" y="1485448"/>
          <a:ext cx="2666783" cy="1341220"/>
        </a:xfrm>
        <a:prstGeom prst="roundRect">
          <a:avLst>
            <a:gd name="adj" fmla="val 10000"/>
          </a:avLst>
        </a:prstGeom>
        <a:solidFill>
          <a:srgbClr val="F0A2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Breach of warranty</a:t>
          </a:r>
          <a:endParaRPr lang="en-NZ" sz="1800" kern="1200" dirty="0"/>
        </a:p>
      </dsp:txBody>
      <dsp:txXfrm>
        <a:off x="44205" y="1524731"/>
        <a:ext cx="2588217" cy="1262654"/>
      </dsp:txXfrm>
    </dsp:sp>
    <dsp:sp modelId="{7490C82A-D170-4D90-A36B-912FF791BFB0}">
      <dsp:nvSpPr>
        <dsp:cNvPr id="0" name=""/>
        <dsp:cNvSpPr/>
      </dsp:nvSpPr>
      <dsp:spPr>
        <a:xfrm>
          <a:off x="4922" y="2970012"/>
          <a:ext cx="1305966"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Time at large?</a:t>
          </a:r>
          <a:endParaRPr lang="en-NZ" sz="1300" b="1" kern="1200" dirty="0"/>
        </a:p>
      </dsp:txBody>
      <dsp:txXfrm>
        <a:off x="43172" y="3008262"/>
        <a:ext cx="1229466" cy="1264720"/>
      </dsp:txXfrm>
    </dsp:sp>
    <dsp:sp modelId="{BB4F500B-F0A7-416E-971B-15DF6C9F2A4D}">
      <dsp:nvSpPr>
        <dsp:cNvPr id="0" name=""/>
        <dsp:cNvSpPr/>
      </dsp:nvSpPr>
      <dsp:spPr>
        <a:xfrm>
          <a:off x="1365739" y="2970012"/>
          <a:ext cx="1305966"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Damages</a:t>
          </a:r>
          <a:endParaRPr lang="en-NZ" sz="1300" b="1" kern="1200" dirty="0"/>
        </a:p>
      </dsp:txBody>
      <dsp:txXfrm>
        <a:off x="1403989" y="3008262"/>
        <a:ext cx="1229466" cy="1264720"/>
      </dsp:txXfrm>
    </dsp:sp>
    <dsp:sp modelId="{81F21B23-2E45-4520-9F28-2100BE877E39}">
      <dsp:nvSpPr>
        <dsp:cNvPr id="0" name=""/>
        <dsp:cNvSpPr/>
      </dsp:nvSpPr>
      <dsp:spPr>
        <a:xfrm>
          <a:off x="2781407" y="1485448"/>
          <a:ext cx="1305966" cy="1341220"/>
        </a:xfrm>
        <a:prstGeom prst="roundRect">
          <a:avLst>
            <a:gd name="adj" fmla="val 10000"/>
          </a:avLst>
        </a:prstGeom>
        <a:solidFill>
          <a:srgbClr val="F0A2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Certificates set aside</a:t>
          </a:r>
          <a:endParaRPr lang="en-NZ" sz="1800" kern="1200" dirty="0"/>
        </a:p>
      </dsp:txBody>
      <dsp:txXfrm>
        <a:off x="2819657" y="1523698"/>
        <a:ext cx="1229466" cy="1264720"/>
      </dsp:txXfrm>
    </dsp:sp>
    <dsp:sp modelId="{29CB326F-3F90-4F3D-95A8-156AAF15F838}">
      <dsp:nvSpPr>
        <dsp:cNvPr id="0" name=""/>
        <dsp:cNvSpPr/>
      </dsp:nvSpPr>
      <dsp:spPr>
        <a:xfrm>
          <a:off x="2781407" y="2970012"/>
          <a:ext cx="1305966"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Interest</a:t>
          </a:r>
          <a:endParaRPr lang="en-NZ" sz="1300" b="1" kern="1200" dirty="0"/>
        </a:p>
      </dsp:txBody>
      <dsp:txXfrm>
        <a:off x="2819657" y="3008262"/>
        <a:ext cx="1229466" cy="1264720"/>
      </dsp:txXfrm>
    </dsp:sp>
    <dsp:sp modelId="{6EB2B81D-5CA7-44B1-A032-2E02028E11EA}">
      <dsp:nvSpPr>
        <dsp:cNvPr id="0" name=""/>
        <dsp:cNvSpPr/>
      </dsp:nvSpPr>
      <dsp:spPr>
        <a:xfrm>
          <a:off x="4197075" y="1485448"/>
          <a:ext cx="4027601" cy="1341220"/>
        </a:xfrm>
        <a:prstGeom prst="roundRect">
          <a:avLst>
            <a:gd name="adj" fmla="val 10000"/>
          </a:avLst>
        </a:prstGeom>
        <a:solidFill>
          <a:srgbClr val="F0A2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Spiraling project costs</a:t>
          </a:r>
          <a:endParaRPr lang="en-NZ" sz="1800" kern="1200" dirty="0"/>
        </a:p>
      </dsp:txBody>
      <dsp:txXfrm>
        <a:off x="4236358" y="1524731"/>
        <a:ext cx="3949035" cy="1262654"/>
      </dsp:txXfrm>
    </dsp:sp>
    <dsp:sp modelId="{F3644965-224D-4A45-B319-515B7D05BACE}">
      <dsp:nvSpPr>
        <dsp:cNvPr id="0" name=""/>
        <dsp:cNvSpPr/>
      </dsp:nvSpPr>
      <dsp:spPr>
        <a:xfrm>
          <a:off x="4197075" y="2970012"/>
          <a:ext cx="1305966"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Increased Correspondence</a:t>
          </a:r>
          <a:endParaRPr lang="en-NZ" sz="1300" b="1" kern="1200" dirty="0"/>
        </a:p>
      </dsp:txBody>
      <dsp:txXfrm>
        <a:off x="4235325" y="3008262"/>
        <a:ext cx="1229466" cy="1264720"/>
      </dsp:txXfrm>
    </dsp:sp>
    <dsp:sp modelId="{C7AD9563-A5DD-494D-A52B-06DD0B428953}">
      <dsp:nvSpPr>
        <dsp:cNvPr id="0" name=""/>
        <dsp:cNvSpPr/>
      </dsp:nvSpPr>
      <dsp:spPr>
        <a:xfrm>
          <a:off x="5557892" y="2970012"/>
          <a:ext cx="1305966"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Claims (including thickening / disruption)</a:t>
          </a:r>
          <a:endParaRPr lang="en-NZ" sz="1300" b="1" kern="1200" dirty="0"/>
        </a:p>
      </dsp:txBody>
      <dsp:txXfrm>
        <a:off x="5596142" y="3008262"/>
        <a:ext cx="1229466" cy="1264720"/>
      </dsp:txXfrm>
    </dsp:sp>
    <dsp:sp modelId="{A8CAFDF7-0CA6-46AF-9899-DFC63D0A8733}">
      <dsp:nvSpPr>
        <dsp:cNvPr id="0" name=""/>
        <dsp:cNvSpPr/>
      </dsp:nvSpPr>
      <dsp:spPr>
        <a:xfrm>
          <a:off x="6918709" y="2970012"/>
          <a:ext cx="1305966" cy="1341220"/>
        </a:xfrm>
        <a:prstGeom prst="roundRect">
          <a:avLst>
            <a:gd name="adj" fmla="val 10000"/>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Dispute resolution</a:t>
          </a:r>
          <a:endParaRPr lang="en-NZ" sz="1300" b="1" kern="1200" dirty="0"/>
        </a:p>
      </dsp:txBody>
      <dsp:txXfrm>
        <a:off x="6956959" y="3008262"/>
        <a:ext cx="1229466" cy="1264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A4AD-9A42-4026-B8C4-6F78EA448ED8}">
      <dsp:nvSpPr>
        <dsp:cNvPr id="0" name=""/>
        <dsp:cNvSpPr/>
      </dsp:nvSpPr>
      <dsp:spPr>
        <a:xfrm rot="16200000">
          <a:off x="344" y="537"/>
          <a:ext cx="3332345" cy="3335711"/>
        </a:xfrm>
        <a:prstGeom prst="downArrow">
          <a:avLst>
            <a:gd name="adj1" fmla="val 50000"/>
            <a:gd name="adj2" fmla="val 35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kern="1200" dirty="0"/>
            <a:t>Culpable Delay = LDs</a:t>
          </a:r>
          <a:endParaRPr lang="en-NZ" sz="3200" kern="1200" dirty="0"/>
        </a:p>
      </dsp:txBody>
      <dsp:txXfrm rot="5400000">
        <a:off x="-1339" y="835306"/>
        <a:ext cx="2752551" cy="1666173"/>
      </dsp:txXfrm>
    </dsp:sp>
    <dsp:sp modelId="{955C0696-643E-47DC-8CB6-14A60F1D0CC4}">
      <dsp:nvSpPr>
        <dsp:cNvPr id="0" name=""/>
        <dsp:cNvSpPr/>
      </dsp:nvSpPr>
      <dsp:spPr>
        <a:xfrm rot="5400000">
          <a:off x="3783727" y="537"/>
          <a:ext cx="3332345" cy="3335711"/>
        </a:xfrm>
        <a:prstGeom prst="downArrow">
          <a:avLst>
            <a:gd name="adj1" fmla="val 50000"/>
            <a:gd name="adj2" fmla="val 35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r" defTabSz="1422400">
            <a:lnSpc>
              <a:spcPct val="90000"/>
            </a:lnSpc>
            <a:spcBef>
              <a:spcPct val="0"/>
            </a:spcBef>
            <a:spcAft>
              <a:spcPct val="35000"/>
            </a:spcAft>
            <a:buNone/>
          </a:pPr>
          <a:r>
            <a:rPr lang="en-US" sz="3200" kern="1200" dirty="0"/>
            <a:t>Non-Culpable Delay = EOT</a:t>
          </a:r>
          <a:endParaRPr lang="en-NZ" sz="3200" kern="1200" dirty="0"/>
        </a:p>
      </dsp:txBody>
      <dsp:txXfrm rot="-5400000">
        <a:off x="4365204" y="835306"/>
        <a:ext cx="2752551" cy="1666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23:52:43.895"/>
    </inkml:context>
    <inkml:brush xml:id="br0">
      <inkml:brushProperty name="width" value="0.2" units="cm"/>
      <inkml:brushProperty name="height" value="0.2" units="cm"/>
      <inkml:brushProperty name="color" value="#E71224"/>
    </inkml:brush>
  </inkml:definitions>
  <inkml:trace contextRef="#ctx0" brushRef="#br0">1718 6 24575,'-168'-2'0,"43"-1"0,-204 20 0,278-8 0,0 2 0,1 2 0,1 3 0,-57 25 0,15 2 0,-102 65 0,171-93 0,1 1 0,0 1 0,1 0 0,1 2 0,1 0 0,0 2 0,-28 42 0,1 12 0,-38 83 0,79-150 0,-29 64 0,2 2 0,3 2 0,4 0 0,3 2 0,4 0 0,3 1 0,4 0 0,3 1 0,4 117 0,4-173 0,1 0 0,1 0 0,2 0 0,0-1 0,1 1 0,1-1 0,2-1 0,0 1 0,1-1 0,1-1 0,1 0 0,1-1 0,29 35 0,2-8 0,2-3 0,2-1 0,1-3 0,3-1 0,1-3 0,1-3 0,74 34 0,53 12 0,192 54 0,-239-88 0,32 9 0,3-7 0,2-8 0,210 21 0,-153-37 0,0-11 0,242-18 0,-433 3 0,0-1 0,-1-2 0,0-2 0,0-1 0,-1-1 0,0-2 0,-1-2 0,0-1 0,-1-2 0,-1-1 0,-1-1 0,0-2 0,-2-1 0,0-1 0,27-30 0,-8 3 0,-3-3 0,-1-1 0,36-63 0,-61 86 0,-1-2 0,-2 0 0,-1 0 0,-2-2 0,-1 1 0,-2-2 0,9-56 0,-8 4-91,-4-1 0,-5 0 0,-3 0 0,-4 0 0,-32-171 0,29 227-701,-2 1-1,-2 1 1,-1-1-1,-1 2 1,-1 0-1,-23-32 1,11 23 375,-3 2 0,0 0 0,-67-59 0,44 52 1106,-1 2 0,-68-39 0,48 38 2139,-95-39 0,63 40-2824,-2 4 0,-1 5 1,-2 5-1,-1 5 0,-1 5 0,0 5 1,-1 4-1,-209 12 0,262 2-231,1 2-1,0 3 1,0 3-1,1 2 1,-82 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n-NZ"/>
          </a:p>
        </p:txBody>
      </p:sp>
      <p:sp>
        <p:nvSpPr>
          <p:cNvPr id="3" name="Date Placeholder 2"/>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E18080D5-0809-4663-922C-6D1FC8A3BE15}" type="datetimeFigureOut">
              <a:rPr lang="en-NZ" smtClean="0"/>
              <a:t>18/03/2023</a:t>
            </a:fld>
            <a:endParaRPr lang="en-NZ"/>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endParaRPr lang="en-NZ"/>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96" tIns="47398" rIns="94796" bIns="473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n-NZ"/>
          </a:p>
        </p:txBody>
      </p:sp>
      <p:sp>
        <p:nvSpPr>
          <p:cNvPr id="7" name="Slide Number Placeholder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12D0D4B9-1025-46F8-AF11-AE0E5C95210C}" type="slidenum">
              <a:rPr lang="en-NZ" smtClean="0"/>
              <a:t>‹#›</a:t>
            </a:fld>
            <a:endParaRPr lang="en-NZ"/>
          </a:p>
        </p:txBody>
      </p:sp>
    </p:spTree>
    <p:extLst>
      <p:ext uri="{BB962C8B-B14F-4D97-AF65-F5344CB8AC3E}">
        <p14:creationId xmlns:p14="http://schemas.microsoft.com/office/powerpoint/2010/main" val="332067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D0D4B9-1025-46F8-AF11-AE0E5C95210C}" type="slidenum">
              <a:rPr lang="en-NZ" smtClean="0"/>
              <a:t>1</a:t>
            </a:fld>
            <a:endParaRPr lang="en-NZ" dirty="0"/>
          </a:p>
        </p:txBody>
      </p:sp>
    </p:spTree>
    <p:extLst>
      <p:ext uri="{BB962C8B-B14F-4D97-AF65-F5344CB8AC3E}">
        <p14:creationId xmlns:p14="http://schemas.microsoft.com/office/powerpoint/2010/main" val="178246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defTabSz="473979">
              <a:defRPr/>
            </a:pPr>
            <a:fld id="{78C7AD3D-4E8F-4523-8BDB-13893B4AE590}" type="slidenum">
              <a:rPr lang="en-NZ">
                <a:solidFill>
                  <a:prstClr val="black"/>
                </a:solidFill>
              </a:rPr>
              <a:pPr defTabSz="473979">
                <a:defRPr/>
              </a:pPr>
              <a:t>17</a:t>
            </a:fld>
            <a:endParaRPr lang="en-NZ">
              <a:solidFill>
                <a:prstClr val="black"/>
              </a:solidFill>
            </a:endParaRPr>
          </a:p>
        </p:txBody>
      </p:sp>
    </p:spTree>
    <p:extLst>
      <p:ext uri="{BB962C8B-B14F-4D97-AF65-F5344CB8AC3E}">
        <p14:creationId xmlns:p14="http://schemas.microsoft.com/office/powerpoint/2010/main" val="185658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4F624D1-4F37-408C-A817-BDA9E3F09A4C}" type="slidenum">
              <a:rPr lang="en-NZ" smtClean="0"/>
              <a:t>26</a:t>
            </a:fld>
            <a:endParaRPr lang="en-NZ"/>
          </a:p>
        </p:txBody>
      </p:sp>
    </p:spTree>
    <p:extLst>
      <p:ext uri="{BB962C8B-B14F-4D97-AF65-F5344CB8AC3E}">
        <p14:creationId xmlns:p14="http://schemas.microsoft.com/office/powerpoint/2010/main" val="30035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C7AD3D-4E8F-4523-8BDB-13893B4AE590}" type="slidenum">
              <a:rPr kumimoji="0" lang="en-NZ"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NZ"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2667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C7AD3D-4E8F-4523-8BDB-13893B4AE590}" type="slidenum">
              <a:rPr kumimoji="0" lang="en-NZ"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NZ"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3667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C7AD3D-4E8F-4523-8BDB-13893B4AE590}" type="slidenum">
              <a:rPr kumimoji="0" lang="en-NZ"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NZ"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1715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C7AD3D-4E8F-4523-8BDB-13893B4AE590}" type="slidenum">
              <a:rPr kumimoji="0" lang="en-NZ"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NZ"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8648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19243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1477963" y="6488113"/>
            <a:ext cx="842962" cy="233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035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p:nvSpPr>
        <p:spPr>
          <a:xfrm>
            <a:off x="1477963" y="6488113"/>
            <a:ext cx="842962" cy="233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0658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esketh Henry Logo 2013 Empt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6742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273300"/>
            <a:ext cx="8229600" cy="1143000"/>
          </a:xfrm>
          <a:prstGeom prst="rect">
            <a:avLst/>
          </a:prstGeom>
        </p:spPr>
        <p:txBody>
          <a:bodyPr/>
          <a:lstStyle>
            <a:lvl1pPr>
              <a:defRPr sz="3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21521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9" descr="Screen Shot 2013-02-09 at 7.46.54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esketh Henry Logo 2013 Empt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6742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57200" y="2280227"/>
            <a:ext cx="8229600" cy="1143000"/>
          </a:xfrm>
          <a:prstGeom prst="rect">
            <a:avLst/>
          </a:prstGeom>
        </p:spPr>
        <p:txBody>
          <a:bodyPr/>
          <a:lstStyle>
            <a:lvl1pPr>
              <a:defRPr sz="3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7427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rgbClr val="EB6539"/>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10" descr="Hesketh Henry Logo 2013 Empty.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6742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57200" y="2280227"/>
            <a:ext cx="8229600" cy="1143000"/>
          </a:xfrm>
          <a:prstGeom prst="rect">
            <a:avLst/>
          </a:prstGeom>
        </p:spPr>
        <p:txBody>
          <a:bodyPr/>
          <a:lstStyle>
            <a:lvl1pPr>
              <a:defRPr sz="3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93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p:nvSpPr>
        <p:spPr>
          <a:xfrm>
            <a:off x="1477963" y="6488113"/>
            <a:ext cx="842962" cy="233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994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p:nvSpPr>
        <p:spPr>
          <a:xfrm>
            <a:off x="1477963" y="6488113"/>
            <a:ext cx="842962" cy="233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630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4" name="Rectangle 3"/>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 name="Picture 8" descr="100193_4192_BW_LR.jpg"/>
          <p:cNvPicPr>
            <a:picLocks noChangeAspect="1"/>
          </p:cNvPicPr>
          <p:nvPr/>
        </p:nvPicPr>
        <p:blipFill>
          <a:blip r:embed="rId2">
            <a:extLst>
              <a:ext uri="{28A0092B-C50C-407E-A947-70E740481C1C}">
                <a14:useLocalDpi xmlns:a14="http://schemas.microsoft.com/office/drawing/2010/main" val="0"/>
              </a:ext>
            </a:extLst>
          </a:blip>
          <a:srcRect t="31340"/>
          <a:stretch>
            <a:fillRect/>
          </a:stretch>
        </p:blipFill>
        <p:spPr bwMode="auto">
          <a:xfrm>
            <a:off x="2887663" y="444500"/>
            <a:ext cx="6256337"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Footer Placeholder 5"/>
          <p:cNvSpPr txBox="1">
            <a:spLocks/>
          </p:cNvSpPr>
          <p:nvPr/>
        </p:nvSpPr>
        <p:spPr bwMode="auto">
          <a:xfrm>
            <a:off x="2074863" y="6524625"/>
            <a:ext cx="70786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algn="r" eaLnBrk="1" fontAlgn="base" hangingPunct="1">
              <a:spcBef>
                <a:spcPct val="0"/>
              </a:spcBef>
              <a:spcAft>
                <a:spcPct val="0"/>
              </a:spcAft>
              <a:defRPr/>
            </a:pPr>
            <a:r>
              <a:rPr lang="en-US" sz="800">
                <a:solidFill>
                  <a:srgbClr val="FFFFFF"/>
                </a:solidFill>
              </a:rPr>
              <a:t>00.00.2011  |  Presentation Title |  Doc #  - modify this text by selecting View &gt; Header and Footer </a:t>
            </a:r>
            <a:endParaRPr lang="en-US" sz="800" dirty="0">
              <a:solidFill>
                <a:srgbClr val="FFFFFF"/>
              </a:solidFill>
            </a:endParaRPr>
          </a:p>
        </p:txBody>
      </p:sp>
      <p:sp>
        <p:nvSpPr>
          <p:cNvPr id="2" name="Title 1"/>
          <p:cNvSpPr>
            <a:spLocks noGrp="1"/>
          </p:cNvSpPr>
          <p:nvPr>
            <p:ph type="ctrTitle"/>
          </p:nvPr>
        </p:nvSpPr>
        <p:spPr>
          <a:xfrm>
            <a:off x="685800" y="2130425"/>
            <a:ext cx="3886200" cy="1470025"/>
          </a:xfrm>
          <a:prstGeom prst="rect">
            <a:avLst/>
          </a:prstGeom>
        </p:spPr>
        <p:txBody>
          <a:bodyPr/>
          <a:lstStyle>
            <a:lvl1pPr>
              <a:defRPr sz="36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086600" cy="1752600"/>
          </a:xfrm>
          <a:prstGeom prst="rect">
            <a:avLst/>
          </a:prstGeom>
        </p:spPr>
        <p:txBody>
          <a:bodyPr/>
          <a:lstStyle>
            <a:lvl1pPr marL="0" indent="0" algn="l">
              <a:buNone/>
              <a:defRPr sz="18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1156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Alt Title Slide">
    <p:spTree>
      <p:nvGrpSpPr>
        <p:cNvPr id="1" name=""/>
        <p:cNvGrpSpPr/>
        <p:nvPr/>
      </p:nvGrpSpPr>
      <p:grpSpPr>
        <a:xfrm>
          <a:off x="0" y="0"/>
          <a:ext cx="0" cy="0"/>
          <a:chOff x="0" y="0"/>
          <a:chExt cx="0" cy="0"/>
        </a:xfrm>
      </p:grpSpPr>
      <p:sp>
        <p:nvSpPr>
          <p:cNvPr id="4" name="Rectangle 3"/>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 name="Picture 10" descr="GettyImages_157188367_LR-BW.jpg"/>
          <p:cNvPicPr>
            <a:picLocks noChangeAspect="1"/>
          </p:cNvPicPr>
          <p:nvPr/>
        </p:nvPicPr>
        <p:blipFill>
          <a:blip r:embed="rId2">
            <a:extLst>
              <a:ext uri="{28A0092B-C50C-407E-A947-70E740481C1C}">
                <a14:useLocalDpi xmlns:a14="http://schemas.microsoft.com/office/drawing/2010/main" val="0"/>
              </a:ext>
            </a:extLst>
          </a:blip>
          <a:srcRect l="18826" r="15768"/>
          <a:stretch>
            <a:fillRect/>
          </a:stretch>
        </p:blipFill>
        <p:spPr bwMode="auto">
          <a:xfrm>
            <a:off x="2873375" y="474663"/>
            <a:ext cx="62817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Footer Placeholder 5"/>
          <p:cNvSpPr txBox="1">
            <a:spLocks/>
          </p:cNvSpPr>
          <p:nvPr/>
        </p:nvSpPr>
        <p:spPr bwMode="auto">
          <a:xfrm>
            <a:off x="2074863" y="6524625"/>
            <a:ext cx="70786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algn="r" eaLnBrk="1" fontAlgn="base" hangingPunct="1">
              <a:spcBef>
                <a:spcPct val="0"/>
              </a:spcBef>
              <a:spcAft>
                <a:spcPct val="0"/>
              </a:spcAft>
              <a:defRPr/>
            </a:pPr>
            <a:r>
              <a:rPr lang="en-US" sz="800">
                <a:solidFill>
                  <a:srgbClr val="FFFFFF"/>
                </a:solidFill>
              </a:rPr>
              <a:t>00.00.2011  |  Presentation Title |  Doc #  - modify this text by selecting View &gt; Header and Footer </a:t>
            </a:r>
            <a:endParaRPr lang="en-US" sz="800" dirty="0">
              <a:solidFill>
                <a:srgbClr val="FFFFFF"/>
              </a:solidFill>
            </a:endParaRPr>
          </a:p>
        </p:txBody>
      </p:sp>
      <p:sp>
        <p:nvSpPr>
          <p:cNvPr id="2" name="Title 1"/>
          <p:cNvSpPr>
            <a:spLocks noGrp="1"/>
          </p:cNvSpPr>
          <p:nvPr>
            <p:ph type="ctrTitle"/>
          </p:nvPr>
        </p:nvSpPr>
        <p:spPr>
          <a:xfrm>
            <a:off x="685800" y="2130425"/>
            <a:ext cx="3886200" cy="1470025"/>
          </a:xfrm>
          <a:prstGeom prst="rect">
            <a:avLst/>
          </a:prstGeom>
        </p:spPr>
        <p:txBody>
          <a:bodyPr/>
          <a:lstStyle>
            <a:lvl1pPr>
              <a:defRPr sz="36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086600" cy="1752600"/>
          </a:xfrm>
          <a:prstGeom prst="rect">
            <a:avLst/>
          </a:prstGeom>
        </p:spPr>
        <p:txBody>
          <a:bodyPr/>
          <a:lstStyle>
            <a:lvl1pPr marL="0" indent="0" algn="l">
              <a:buNone/>
              <a:defRPr sz="18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8576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55013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esketh Henry Logo 2013 Empt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6742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esketh Henry Logo 2013white.eps"/>
          <p:cNvPicPr>
            <a:picLocks noChangeAspect="1"/>
          </p:cNvPicPr>
          <p:nvPr/>
        </p:nvPicPr>
        <p:blipFill>
          <a:blip r:embed="rId4">
            <a:extLst>
              <a:ext uri="{28A0092B-C50C-407E-A947-70E740481C1C}">
                <a14:useLocalDpi xmlns:a14="http://schemas.microsoft.com/office/drawing/2010/main" val="0"/>
              </a:ext>
            </a:extLst>
          </a:blip>
          <a:srcRect l="60156" t="64638"/>
          <a:stretch>
            <a:fillRect/>
          </a:stretch>
        </p:blipFill>
        <p:spPr bwMode="auto">
          <a:xfrm>
            <a:off x="8027988" y="6440488"/>
            <a:ext cx="6588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273300"/>
            <a:ext cx="8229600" cy="1143000"/>
          </a:xfrm>
          <a:prstGeom prst="rect">
            <a:avLst/>
          </a:prstGeom>
        </p:spPr>
        <p:txBody>
          <a:bodyPr/>
          <a:lstStyle>
            <a:lvl1pPr>
              <a:defRPr sz="3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92230243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9" descr="Screen Shot 2013-02-09 at 7.46.54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esketh Henry Logo 2013 Empty.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6742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57200" y="2280227"/>
            <a:ext cx="8229600" cy="1143000"/>
          </a:xfrm>
          <a:prstGeom prst="rect">
            <a:avLst/>
          </a:prstGeom>
        </p:spPr>
        <p:txBody>
          <a:bodyPr/>
          <a:lstStyle>
            <a:lvl1pPr>
              <a:defRPr sz="3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345159584"/>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rgbClr val="EB6539"/>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10" descr="Hesketh Henry Logo 2013 Empty.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6742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457200" y="2280227"/>
            <a:ext cx="8229600" cy="1143000"/>
          </a:xfrm>
          <a:prstGeom prst="rect">
            <a:avLst/>
          </a:prstGeom>
        </p:spPr>
        <p:txBody>
          <a:bodyPr/>
          <a:lstStyle>
            <a:lvl1pPr>
              <a:defRPr sz="3600">
                <a:solidFill>
                  <a:schemeClr val="tx1">
                    <a:lumMod val="85000"/>
                    <a:lumOff val="1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61883591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p:nvSpPr>
        <p:spPr>
          <a:xfrm>
            <a:off x="1477963" y="6488113"/>
            <a:ext cx="842962" cy="233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55013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7" name="Text Placeholder 6"/>
          <p:cNvSpPr>
            <a:spLocks noGrp="1"/>
          </p:cNvSpPr>
          <p:nvPr>
            <p:ph type="body" sz="quarter" idx="10"/>
          </p:nvPr>
        </p:nvSpPr>
        <p:spPr>
          <a:xfrm>
            <a:off x="457200" y="1517650"/>
            <a:ext cx="8229600" cy="4321175"/>
          </a:xfrm>
          <a:prstGeom prst="rect">
            <a:avLst/>
          </a:prstGeom>
        </p:spPr>
        <p:txBody>
          <a:bodyPr/>
          <a:lstStyle>
            <a:lvl1pPr>
              <a:defRPr sz="2800"/>
            </a:lvl1pPr>
            <a:lvl2pPr marL="914400" indent="-457200">
              <a:buFont typeface="Wingdings" pitchFamily="2" charset="2"/>
              <a:buChar char="§"/>
              <a:defRPr sz="2800"/>
            </a:lvl2pPr>
            <a:lvl3pPr marL="1371600" indent="-457200">
              <a:buFont typeface="Calibri" pitchFamily="34" charset="0"/>
              <a:buChar char="—"/>
              <a:defRPr sz="2800"/>
            </a:lvl3pPr>
            <a:lvl4pPr marL="1828800" indent="-457200">
              <a:buFont typeface="Arial" pitchFamily="34" charset="0"/>
              <a:buChar cha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55013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bg>
      <p:bgPr>
        <a:solidFill>
          <a:srgbClr val="F4793B"/>
        </a:solidFill>
        <a:effectLst/>
      </p:bgPr>
    </p:bg>
    <p:spTree>
      <p:nvGrpSpPr>
        <p:cNvPr id="1" name=""/>
        <p:cNvGrpSpPr/>
        <p:nvPr/>
      </p:nvGrpSpPr>
      <p:grpSpPr>
        <a:xfrm>
          <a:off x="0" y="0"/>
          <a:ext cx="0" cy="0"/>
          <a:chOff x="0" y="0"/>
          <a:chExt cx="0" cy="0"/>
        </a:xfrm>
      </p:grpSpPr>
      <p:sp>
        <p:nvSpPr>
          <p:cNvPr id="4" name="Rectangle 3"/>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 name="Picture 8"/>
          <p:cNvPicPr>
            <a:picLocks noChangeAspect="1"/>
          </p:cNvPicPr>
          <p:nvPr/>
        </p:nvPicPr>
        <p:blipFill>
          <a:blip r:embed="rId2"/>
          <a:srcRect l="17601" r="17601"/>
          <a:stretch/>
        </p:blipFill>
        <p:spPr bwMode="auto">
          <a:xfrm>
            <a:off x="2887663" y="444500"/>
            <a:ext cx="6256337"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Footer Placeholder 5"/>
          <p:cNvSpPr txBox="1">
            <a:spLocks/>
          </p:cNvSpPr>
          <p:nvPr/>
        </p:nvSpPr>
        <p:spPr bwMode="auto">
          <a:xfrm>
            <a:off x="7086601" y="6524625"/>
            <a:ext cx="206692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algn="r" eaLnBrk="1" fontAlgn="base" hangingPunct="1">
              <a:spcBef>
                <a:spcPct val="0"/>
              </a:spcBef>
              <a:spcAft>
                <a:spcPct val="0"/>
              </a:spcAft>
              <a:defRPr/>
            </a:pPr>
            <a:r>
              <a:rPr lang="en-US" sz="800" dirty="0">
                <a:solidFill>
                  <a:srgbClr val="FFFFFF"/>
                </a:solidFill>
              </a:rPr>
              <a:t>© Nick Gillies, 2022		5266045</a:t>
            </a:r>
          </a:p>
        </p:txBody>
      </p:sp>
      <p:sp>
        <p:nvSpPr>
          <p:cNvPr id="2" name="Title 1"/>
          <p:cNvSpPr>
            <a:spLocks noGrp="1"/>
          </p:cNvSpPr>
          <p:nvPr>
            <p:ph type="ctrTitle"/>
          </p:nvPr>
        </p:nvSpPr>
        <p:spPr>
          <a:xfrm>
            <a:off x="685800" y="2130425"/>
            <a:ext cx="3886200" cy="1470025"/>
          </a:xfrm>
          <a:prstGeom prst="rect">
            <a:avLst/>
          </a:prstGeom>
        </p:spPr>
        <p:txBody>
          <a:bodyPr/>
          <a:lstStyle>
            <a:lvl1pPr>
              <a:defRPr sz="36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086600" cy="1752600"/>
          </a:xfrm>
          <a:prstGeom prst="rect">
            <a:avLst/>
          </a:prstGeom>
        </p:spPr>
        <p:txBody>
          <a:bodyPr/>
          <a:lstStyle>
            <a:lvl1pPr marL="0" indent="0" algn="l">
              <a:buNone/>
              <a:defRPr sz="18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18119349"/>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lt Title Slide">
    <p:spTree>
      <p:nvGrpSpPr>
        <p:cNvPr id="1" name=""/>
        <p:cNvGrpSpPr/>
        <p:nvPr/>
      </p:nvGrpSpPr>
      <p:grpSpPr>
        <a:xfrm>
          <a:off x="0" y="0"/>
          <a:ext cx="0" cy="0"/>
          <a:chOff x="0" y="0"/>
          <a:chExt cx="0" cy="0"/>
        </a:xfrm>
      </p:grpSpPr>
      <p:sp>
        <p:nvSpPr>
          <p:cNvPr id="4" name="Rectangle 3"/>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 name="Picture 10" descr="GettyImages_157188367_LR-BW.jpg"/>
          <p:cNvPicPr>
            <a:picLocks noChangeAspect="1"/>
          </p:cNvPicPr>
          <p:nvPr/>
        </p:nvPicPr>
        <p:blipFill>
          <a:blip r:embed="rId2">
            <a:extLst>
              <a:ext uri="{28A0092B-C50C-407E-A947-70E740481C1C}">
                <a14:useLocalDpi xmlns:a14="http://schemas.microsoft.com/office/drawing/2010/main" val="0"/>
              </a:ext>
            </a:extLst>
          </a:blip>
          <a:srcRect l="18826" r="15768"/>
          <a:stretch>
            <a:fillRect/>
          </a:stretch>
        </p:blipFill>
        <p:spPr bwMode="auto">
          <a:xfrm>
            <a:off x="2873375" y="474663"/>
            <a:ext cx="62817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13" y="-17463"/>
            <a:ext cx="7097713" cy="5626101"/>
          </a:xfrm>
          <a:prstGeom prst="rect">
            <a:avLst/>
          </a:prstGeom>
          <a:solidFill>
            <a:schemeClr val="accent1">
              <a:lumMod val="75000"/>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Footer Placeholder 5"/>
          <p:cNvSpPr txBox="1">
            <a:spLocks/>
          </p:cNvSpPr>
          <p:nvPr/>
        </p:nvSpPr>
        <p:spPr bwMode="auto">
          <a:xfrm>
            <a:off x="2074863" y="6524625"/>
            <a:ext cx="70786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rtl="0" eaLnBrk="0" fontAlgn="auto" hangingPunct="0">
              <a:spcBef>
                <a:spcPts val="0"/>
              </a:spcBef>
              <a:spcAft>
                <a:spcPts val="0"/>
              </a:spcAft>
              <a:defRPr sz="2400" kern="1200">
                <a:solidFill>
                  <a:schemeClr val="tx1"/>
                </a:solidFill>
                <a:latin typeface="Calibri" charset="0"/>
                <a:ea typeface="ＭＳ Ｐゴシック" charset="0"/>
                <a:cs typeface="ＭＳ Ｐゴシック" charset="0"/>
              </a:defRPr>
            </a:lvl1pPr>
            <a:lvl2pPr marL="742950" indent="-28575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2pPr>
            <a:lvl3pPr marL="11430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3pPr>
            <a:lvl4pPr marL="16002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4pPr>
            <a:lvl5pPr marL="2057400" indent="-228600" algn="l" defTabSz="457200" rtl="0" eaLnBrk="0" fontAlgn="base" hangingPunct="0">
              <a:spcBef>
                <a:spcPct val="0"/>
              </a:spcBef>
              <a:spcAft>
                <a:spcPct val="0"/>
              </a:spcAft>
              <a:defRPr sz="2400" kern="1200">
                <a:solidFill>
                  <a:schemeClr val="tx1"/>
                </a:solidFill>
                <a:latin typeface="Calibri"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Calibri" charset="0"/>
                <a:ea typeface="ＭＳ Ｐゴシック" charset="0"/>
                <a:cs typeface="ＭＳ Ｐゴシック" charset="0"/>
              </a:defRPr>
            </a:lvl9pPr>
          </a:lstStyle>
          <a:p>
            <a:pPr algn="r" eaLnBrk="1" fontAlgn="base" hangingPunct="1">
              <a:spcBef>
                <a:spcPct val="0"/>
              </a:spcBef>
              <a:spcAft>
                <a:spcPct val="0"/>
              </a:spcAft>
              <a:defRPr/>
            </a:pPr>
            <a:r>
              <a:rPr lang="en-US" sz="800" dirty="0">
                <a:solidFill>
                  <a:srgbClr val="FFFFFF"/>
                </a:solidFill>
              </a:rPr>
              <a:t>3818853</a:t>
            </a:r>
          </a:p>
        </p:txBody>
      </p:sp>
      <p:sp>
        <p:nvSpPr>
          <p:cNvPr id="2" name="Title 1"/>
          <p:cNvSpPr>
            <a:spLocks noGrp="1"/>
          </p:cNvSpPr>
          <p:nvPr>
            <p:ph type="ctrTitle"/>
          </p:nvPr>
        </p:nvSpPr>
        <p:spPr>
          <a:xfrm>
            <a:off x="685800" y="2130425"/>
            <a:ext cx="3886200" cy="1470025"/>
          </a:xfrm>
          <a:prstGeom prst="rect">
            <a:avLst/>
          </a:prstGeom>
        </p:spPr>
        <p:txBody>
          <a:bodyPr/>
          <a:lstStyle>
            <a:lvl1pPr>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85800" y="3886200"/>
            <a:ext cx="7086600" cy="1752600"/>
          </a:xfrm>
          <a:prstGeom prst="rect">
            <a:avLst/>
          </a:prstGeom>
        </p:spPr>
        <p:txBody>
          <a:bodyPr/>
          <a:lstStyle>
            <a:lvl1pPr marL="0" indent="0" algn="l">
              <a:buNone/>
              <a:defRPr sz="18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0298693"/>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0" descr="Hesketh Henry Logo 2013 Empty.eps">
            <a:extLst>
              <a:ext uri="{FF2B5EF4-FFF2-40B4-BE49-F238E27FC236}">
                <a16:creationId xmlns:a16="http://schemas.microsoft.com/office/drawing/2014/main" id="{18E12152-1FAE-87BF-722F-60EA382E3C7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79542" y="5946775"/>
            <a:ext cx="1333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62" r:id="rId2"/>
    <p:sldLayoutId id="2147483755" r:id="rId3"/>
    <p:sldLayoutId id="2147483756" r:id="rId4"/>
    <p:sldLayoutId id="2147483757" r:id="rId5"/>
    <p:sldLayoutId id="2147483763" r:id="rId6"/>
    <p:sldLayoutId id="2147483764" r:id="rId7"/>
    <p:sldLayoutId id="2147483760" r:id="rId8"/>
    <p:sldLayoutId id="2147483761" r:id="rId9"/>
  </p:sldLayoutIdLst>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hf sldNum="0" hdr="0" dt="0"/>
  <p:txStyles>
    <p:titleStyle>
      <a:lvl1pPr algn="l" defTabSz="457200" rtl="0" eaLnBrk="1" fontAlgn="base" hangingPunct="1">
        <a:spcBef>
          <a:spcPct val="0"/>
        </a:spcBef>
        <a:spcAft>
          <a:spcPct val="0"/>
        </a:spcAft>
        <a:defRPr sz="3200" b="1" kern="1200">
          <a:solidFill>
            <a:srgbClr val="E87042"/>
          </a:solidFill>
          <a:latin typeface="Helvetica"/>
          <a:ea typeface="MS PGothic" pitchFamily="34" charset="-128"/>
          <a:cs typeface="Helvetica"/>
        </a:defRPr>
      </a:lvl1pPr>
      <a:lvl2pPr algn="l" defTabSz="457200" rtl="0" eaLnBrk="1" fontAlgn="base" hangingPunct="1">
        <a:spcBef>
          <a:spcPct val="0"/>
        </a:spcBef>
        <a:spcAft>
          <a:spcPct val="0"/>
        </a:spcAft>
        <a:defRPr sz="3200" b="1">
          <a:solidFill>
            <a:srgbClr val="E87042"/>
          </a:solidFill>
          <a:latin typeface="Helvetica" charset="0"/>
          <a:ea typeface="MS PGothic" pitchFamily="34" charset="-128"/>
        </a:defRPr>
      </a:lvl2pPr>
      <a:lvl3pPr algn="l" defTabSz="457200" rtl="0" eaLnBrk="1" fontAlgn="base" hangingPunct="1">
        <a:spcBef>
          <a:spcPct val="0"/>
        </a:spcBef>
        <a:spcAft>
          <a:spcPct val="0"/>
        </a:spcAft>
        <a:defRPr sz="3200" b="1">
          <a:solidFill>
            <a:srgbClr val="E87042"/>
          </a:solidFill>
          <a:latin typeface="Helvetica" charset="0"/>
          <a:ea typeface="MS PGothic" pitchFamily="34" charset="-128"/>
        </a:defRPr>
      </a:lvl3pPr>
      <a:lvl4pPr algn="l" defTabSz="457200" rtl="0" eaLnBrk="1" fontAlgn="base" hangingPunct="1">
        <a:spcBef>
          <a:spcPct val="0"/>
        </a:spcBef>
        <a:spcAft>
          <a:spcPct val="0"/>
        </a:spcAft>
        <a:defRPr sz="3200" b="1">
          <a:solidFill>
            <a:srgbClr val="E87042"/>
          </a:solidFill>
          <a:latin typeface="Helvetica" charset="0"/>
          <a:ea typeface="MS PGothic" pitchFamily="34" charset="-128"/>
        </a:defRPr>
      </a:lvl4pPr>
      <a:lvl5pPr algn="l" defTabSz="457200" rtl="0" eaLnBrk="1" fontAlgn="base" hangingPunct="1">
        <a:spcBef>
          <a:spcPct val="0"/>
        </a:spcBef>
        <a:spcAft>
          <a:spcPct val="0"/>
        </a:spcAft>
        <a:defRPr sz="3200" b="1">
          <a:solidFill>
            <a:srgbClr val="E87042"/>
          </a:solidFill>
          <a:latin typeface="Helvetica" charset="0"/>
          <a:ea typeface="MS PGothic" pitchFamily="34" charset="-128"/>
        </a:defRPr>
      </a:lvl5pPr>
      <a:lvl6pPr marL="457200" algn="l" defTabSz="457200" rtl="0" eaLnBrk="1" fontAlgn="base" hangingPunct="1">
        <a:spcBef>
          <a:spcPct val="0"/>
        </a:spcBef>
        <a:spcAft>
          <a:spcPct val="0"/>
        </a:spcAft>
        <a:defRPr sz="3200" b="1">
          <a:solidFill>
            <a:srgbClr val="E87042"/>
          </a:solidFill>
          <a:latin typeface="Helvetica" charset="0"/>
          <a:ea typeface="ＭＳ Ｐゴシック" charset="0"/>
        </a:defRPr>
      </a:lvl6pPr>
      <a:lvl7pPr marL="914400" algn="l" defTabSz="457200" rtl="0" eaLnBrk="1" fontAlgn="base" hangingPunct="1">
        <a:spcBef>
          <a:spcPct val="0"/>
        </a:spcBef>
        <a:spcAft>
          <a:spcPct val="0"/>
        </a:spcAft>
        <a:defRPr sz="3200" b="1">
          <a:solidFill>
            <a:srgbClr val="E87042"/>
          </a:solidFill>
          <a:latin typeface="Helvetica" charset="0"/>
          <a:ea typeface="ＭＳ Ｐゴシック" charset="0"/>
        </a:defRPr>
      </a:lvl7pPr>
      <a:lvl8pPr marL="1371600" algn="l" defTabSz="457200" rtl="0" eaLnBrk="1" fontAlgn="base" hangingPunct="1">
        <a:spcBef>
          <a:spcPct val="0"/>
        </a:spcBef>
        <a:spcAft>
          <a:spcPct val="0"/>
        </a:spcAft>
        <a:defRPr sz="3200" b="1">
          <a:solidFill>
            <a:srgbClr val="E87042"/>
          </a:solidFill>
          <a:latin typeface="Helvetica" charset="0"/>
          <a:ea typeface="ＭＳ Ｐゴシック" charset="0"/>
        </a:defRPr>
      </a:lvl8pPr>
      <a:lvl9pPr marL="1828800" algn="l" defTabSz="457200" rtl="0" eaLnBrk="1" fontAlgn="base" hangingPunct="1">
        <a:spcBef>
          <a:spcPct val="0"/>
        </a:spcBef>
        <a:spcAft>
          <a:spcPct val="0"/>
        </a:spcAft>
        <a:defRPr sz="3200" b="1">
          <a:solidFill>
            <a:srgbClr val="E87042"/>
          </a:solidFill>
          <a:latin typeface="Helvetica"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defRPr sz="1400" kern="1200">
          <a:solidFill>
            <a:schemeClr val="tx1"/>
          </a:solidFill>
          <a:latin typeface="+mn-lt"/>
          <a:ea typeface="MS PGothic" pitchFamily="34" charset="-128"/>
          <a:cs typeface="ＭＳ Ｐゴシック" charset="0"/>
        </a:defRPr>
      </a:lvl1pPr>
      <a:lvl2pPr marL="457200" algn="l" defTabSz="457200" rtl="0" eaLnBrk="1" fontAlgn="base" hangingPunct="1">
        <a:spcBef>
          <a:spcPct val="20000"/>
        </a:spcBef>
        <a:spcAft>
          <a:spcPct val="0"/>
        </a:spcAft>
        <a:buFont typeface="Arial" pitchFamily="34" charset="0"/>
        <a:defRPr sz="2800" kern="1200">
          <a:solidFill>
            <a:schemeClr val="tx1"/>
          </a:solidFill>
          <a:latin typeface="+mn-lt"/>
          <a:ea typeface="MS PGothic" pitchFamily="34" charset="-128"/>
          <a:cs typeface="+mn-cs"/>
        </a:defRPr>
      </a:lvl2pPr>
      <a:lvl3pPr marL="914400" algn="l" defTabSz="457200" rtl="0" eaLnBrk="1" fontAlgn="base" hangingPunct="1">
        <a:spcBef>
          <a:spcPct val="20000"/>
        </a:spcBef>
        <a:spcAft>
          <a:spcPct val="0"/>
        </a:spcAft>
        <a:buFont typeface="Arial" pitchFamily="34" charset="0"/>
        <a:defRPr sz="2400" kern="1200">
          <a:solidFill>
            <a:schemeClr val="tx1"/>
          </a:solidFill>
          <a:latin typeface="+mn-lt"/>
          <a:ea typeface="MS PGothic" pitchFamily="34" charset="-128"/>
          <a:cs typeface="+mn-cs"/>
        </a:defRPr>
      </a:lvl3pPr>
      <a:lvl4pPr marL="1371600" algn="l" defTabSz="457200" rtl="0" eaLnBrk="1" fontAlgn="base" hangingPunct="1">
        <a:spcBef>
          <a:spcPct val="20000"/>
        </a:spcBef>
        <a:spcAft>
          <a:spcPct val="0"/>
        </a:spcAft>
        <a:buFont typeface="Arial" pitchFamily="34" charset="0"/>
        <a:defRPr sz="2000" kern="1200">
          <a:solidFill>
            <a:schemeClr val="tx1"/>
          </a:solidFill>
          <a:latin typeface="+mn-lt"/>
          <a:ea typeface="MS PGothic" pitchFamily="34" charset="-128"/>
          <a:cs typeface="+mn-cs"/>
        </a:defRPr>
      </a:lvl4pPr>
      <a:lvl5pPr marL="1828800" algn="l" defTabSz="457200" rtl="0" eaLnBrk="1" fontAlgn="base" hangingPunct="1">
        <a:spcBef>
          <a:spcPct val="20000"/>
        </a:spcBef>
        <a:spcAft>
          <a:spcPct val="0"/>
        </a:spcAft>
        <a:buFont typeface="Arial" pitchFamily="34" charset="0"/>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Hesketh Henry Logo 2013.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6067425"/>
            <a:ext cx="16541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477963" y="6488113"/>
            <a:ext cx="842962" cy="233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0613378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Lst>
  <p:txStyles>
    <p:titleStyle>
      <a:lvl1pPr algn="l" defTabSz="457200" rtl="0" eaLnBrk="1" fontAlgn="base" hangingPunct="1">
        <a:spcBef>
          <a:spcPct val="0"/>
        </a:spcBef>
        <a:spcAft>
          <a:spcPct val="0"/>
        </a:spcAft>
        <a:defRPr sz="3200" b="1" kern="1200">
          <a:solidFill>
            <a:srgbClr val="E87042"/>
          </a:solidFill>
          <a:latin typeface="Helvetica"/>
          <a:ea typeface="MS PGothic" pitchFamily="34" charset="-128"/>
          <a:cs typeface="Helvetica"/>
        </a:defRPr>
      </a:lvl1pPr>
      <a:lvl2pPr algn="l" defTabSz="457200" rtl="0" eaLnBrk="1" fontAlgn="base" hangingPunct="1">
        <a:spcBef>
          <a:spcPct val="0"/>
        </a:spcBef>
        <a:spcAft>
          <a:spcPct val="0"/>
        </a:spcAft>
        <a:defRPr sz="3200" b="1">
          <a:solidFill>
            <a:srgbClr val="E87042"/>
          </a:solidFill>
          <a:latin typeface="Helvetica" charset="0"/>
          <a:ea typeface="MS PGothic" pitchFamily="34" charset="-128"/>
        </a:defRPr>
      </a:lvl2pPr>
      <a:lvl3pPr algn="l" defTabSz="457200" rtl="0" eaLnBrk="1" fontAlgn="base" hangingPunct="1">
        <a:spcBef>
          <a:spcPct val="0"/>
        </a:spcBef>
        <a:spcAft>
          <a:spcPct val="0"/>
        </a:spcAft>
        <a:defRPr sz="3200" b="1">
          <a:solidFill>
            <a:srgbClr val="E87042"/>
          </a:solidFill>
          <a:latin typeface="Helvetica" charset="0"/>
          <a:ea typeface="MS PGothic" pitchFamily="34" charset="-128"/>
        </a:defRPr>
      </a:lvl3pPr>
      <a:lvl4pPr algn="l" defTabSz="457200" rtl="0" eaLnBrk="1" fontAlgn="base" hangingPunct="1">
        <a:spcBef>
          <a:spcPct val="0"/>
        </a:spcBef>
        <a:spcAft>
          <a:spcPct val="0"/>
        </a:spcAft>
        <a:defRPr sz="3200" b="1">
          <a:solidFill>
            <a:srgbClr val="E87042"/>
          </a:solidFill>
          <a:latin typeface="Helvetica" charset="0"/>
          <a:ea typeface="MS PGothic" pitchFamily="34" charset="-128"/>
        </a:defRPr>
      </a:lvl4pPr>
      <a:lvl5pPr algn="l" defTabSz="457200" rtl="0" eaLnBrk="1" fontAlgn="base" hangingPunct="1">
        <a:spcBef>
          <a:spcPct val="0"/>
        </a:spcBef>
        <a:spcAft>
          <a:spcPct val="0"/>
        </a:spcAft>
        <a:defRPr sz="3200" b="1">
          <a:solidFill>
            <a:srgbClr val="E87042"/>
          </a:solidFill>
          <a:latin typeface="Helvetica" charset="0"/>
          <a:ea typeface="MS PGothic" pitchFamily="34" charset="-128"/>
        </a:defRPr>
      </a:lvl5pPr>
      <a:lvl6pPr marL="457200" algn="l" defTabSz="457200" rtl="0" eaLnBrk="1" fontAlgn="base" hangingPunct="1">
        <a:spcBef>
          <a:spcPct val="0"/>
        </a:spcBef>
        <a:spcAft>
          <a:spcPct val="0"/>
        </a:spcAft>
        <a:defRPr sz="3200" b="1">
          <a:solidFill>
            <a:srgbClr val="E87042"/>
          </a:solidFill>
          <a:latin typeface="Helvetica" charset="0"/>
          <a:ea typeface="ＭＳ Ｐゴシック" charset="0"/>
        </a:defRPr>
      </a:lvl6pPr>
      <a:lvl7pPr marL="914400" algn="l" defTabSz="457200" rtl="0" eaLnBrk="1" fontAlgn="base" hangingPunct="1">
        <a:spcBef>
          <a:spcPct val="0"/>
        </a:spcBef>
        <a:spcAft>
          <a:spcPct val="0"/>
        </a:spcAft>
        <a:defRPr sz="3200" b="1">
          <a:solidFill>
            <a:srgbClr val="E87042"/>
          </a:solidFill>
          <a:latin typeface="Helvetica" charset="0"/>
          <a:ea typeface="ＭＳ Ｐゴシック" charset="0"/>
        </a:defRPr>
      </a:lvl7pPr>
      <a:lvl8pPr marL="1371600" algn="l" defTabSz="457200" rtl="0" eaLnBrk="1" fontAlgn="base" hangingPunct="1">
        <a:spcBef>
          <a:spcPct val="0"/>
        </a:spcBef>
        <a:spcAft>
          <a:spcPct val="0"/>
        </a:spcAft>
        <a:defRPr sz="3200" b="1">
          <a:solidFill>
            <a:srgbClr val="E87042"/>
          </a:solidFill>
          <a:latin typeface="Helvetica" charset="0"/>
          <a:ea typeface="ＭＳ Ｐゴシック" charset="0"/>
        </a:defRPr>
      </a:lvl8pPr>
      <a:lvl9pPr marL="1828800" algn="l" defTabSz="457200" rtl="0" eaLnBrk="1" fontAlgn="base" hangingPunct="1">
        <a:spcBef>
          <a:spcPct val="0"/>
        </a:spcBef>
        <a:spcAft>
          <a:spcPct val="0"/>
        </a:spcAft>
        <a:defRPr sz="3200" b="1">
          <a:solidFill>
            <a:srgbClr val="E87042"/>
          </a:solidFill>
          <a:latin typeface="Helvetica"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defRPr sz="1400" kern="1200">
          <a:solidFill>
            <a:schemeClr val="tx1"/>
          </a:solidFill>
          <a:latin typeface="+mn-lt"/>
          <a:ea typeface="MS PGothic" pitchFamily="34" charset="-128"/>
          <a:cs typeface="ＭＳ Ｐゴシック" charset="0"/>
        </a:defRPr>
      </a:lvl1pPr>
      <a:lvl2pPr marL="457200" algn="l" defTabSz="457200" rtl="0" eaLnBrk="1" fontAlgn="base" hangingPunct="1">
        <a:spcBef>
          <a:spcPct val="20000"/>
        </a:spcBef>
        <a:spcAft>
          <a:spcPct val="0"/>
        </a:spcAft>
        <a:buFont typeface="Arial" pitchFamily="34" charset="0"/>
        <a:defRPr sz="2800" kern="1200">
          <a:solidFill>
            <a:schemeClr val="tx1"/>
          </a:solidFill>
          <a:latin typeface="+mn-lt"/>
          <a:ea typeface="MS PGothic" pitchFamily="34" charset="-128"/>
          <a:cs typeface="+mn-cs"/>
        </a:defRPr>
      </a:lvl2pPr>
      <a:lvl3pPr marL="914400" algn="l" defTabSz="457200" rtl="0" eaLnBrk="1" fontAlgn="base" hangingPunct="1">
        <a:spcBef>
          <a:spcPct val="20000"/>
        </a:spcBef>
        <a:spcAft>
          <a:spcPct val="0"/>
        </a:spcAft>
        <a:buFont typeface="Arial" pitchFamily="34" charset="0"/>
        <a:defRPr sz="2400" kern="1200">
          <a:solidFill>
            <a:schemeClr val="tx1"/>
          </a:solidFill>
          <a:latin typeface="+mn-lt"/>
          <a:ea typeface="MS PGothic" pitchFamily="34" charset="-128"/>
          <a:cs typeface="+mn-cs"/>
        </a:defRPr>
      </a:lvl3pPr>
      <a:lvl4pPr marL="1371600" algn="l" defTabSz="457200" rtl="0" eaLnBrk="1" fontAlgn="base" hangingPunct="1">
        <a:spcBef>
          <a:spcPct val="20000"/>
        </a:spcBef>
        <a:spcAft>
          <a:spcPct val="0"/>
        </a:spcAft>
        <a:buFont typeface="Arial" pitchFamily="34" charset="0"/>
        <a:defRPr sz="2000" kern="1200">
          <a:solidFill>
            <a:schemeClr val="tx1"/>
          </a:solidFill>
          <a:latin typeface="+mn-lt"/>
          <a:ea typeface="MS PGothic" pitchFamily="34" charset="-128"/>
          <a:cs typeface="+mn-cs"/>
        </a:defRPr>
      </a:lvl4pPr>
      <a:lvl5pPr marL="1828800" algn="l" defTabSz="457200" rtl="0" eaLnBrk="1" fontAlgn="base" hangingPunct="1">
        <a:spcBef>
          <a:spcPct val="20000"/>
        </a:spcBef>
        <a:spcAft>
          <a:spcPct val="0"/>
        </a:spcAft>
        <a:buFont typeface="Arial" pitchFamily="34" charset="0"/>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cid:image001.png@01D8BB86.8F27C670" TargetMode="External"/><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bwMode="auto">
          <a:xfrm>
            <a:off x="685798" y="2130425"/>
            <a:ext cx="7332045" cy="129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4800"/>
              </a:spcBef>
            </a:pPr>
            <a:r>
              <a:rPr lang="en-US" sz="2800" dirty="0">
                <a:latin typeface="Helvetica" charset="0"/>
              </a:rPr>
              <a:t>Post-Pandemic Pressures:</a:t>
            </a:r>
            <a:br>
              <a:rPr lang="en-US" sz="2800" dirty="0">
                <a:latin typeface="Helvetica" charset="0"/>
              </a:rPr>
            </a:br>
            <a:r>
              <a:rPr lang="en-US" sz="2000" b="0" dirty="0">
                <a:latin typeface="Helvetica" charset="0"/>
              </a:rPr>
              <a:t>A legally-slanted survival guide</a:t>
            </a:r>
            <a:br>
              <a:rPr lang="en-US" sz="2800" dirty="0">
                <a:latin typeface="Helvetica" charset="0"/>
              </a:rPr>
            </a:br>
            <a:br>
              <a:rPr lang="en-US" sz="1050" dirty="0">
                <a:latin typeface="Helvetica" charset="0"/>
              </a:rPr>
            </a:br>
            <a:r>
              <a:rPr lang="en-US" sz="2400" dirty="0">
                <a:latin typeface="Helvetica" charset="0"/>
              </a:rPr>
              <a:t>NZIBS Training Day</a:t>
            </a:r>
            <a:br>
              <a:rPr lang="en-US" sz="2800" dirty="0">
                <a:latin typeface="Helvetica" charset="0"/>
              </a:rPr>
            </a:br>
            <a:br>
              <a:rPr lang="en-US" sz="800" dirty="0">
                <a:latin typeface="Helvetica" charset="0"/>
              </a:rPr>
            </a:br>
            <a:br>
              <a:rPr lang="en-US" sz="1400" dirty="0">
                <a:latin typeface="Helvetica" charset="0"/>
              </a:rPr>
            </a:br>
            <a:br>
              <a:rPr lang="en-US" sz="6000" dirty="0">
                <a:latin typeface="Helvetica" charset="0"/>
              </a:rPr>
            </a:br>
            <a:endParaRPr lang="en-US" sz="4800" dirty="0">
              <a:latin typeface="Helvetica" charset="0"/>
            </a:endParaRPr>
          </a:p>
        </p:txBody>
      </p:sp>
      <p:sp>
        <p:nvSpPr>
          <p:cNvPr id="11266" name="Subtitle 2"/>
          <p:cNvSpPr>
            <a:spLocks noGrp="1"/>
          </p:cNvSpPr>
          <p:nvPr>
            <p:ph type="subTitle" idx="1"/>
          </p:nvPr>
        </p:nvSpPr>
        <p:spPr bwMode="auto">
          <a:xfrm>
            <a:off x="685800" y="4045227"/>
            <a:ext cx="7086600" cy="15935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800" dirty="0">
                <a:latin typeface="Helvetica" charset="0"/>
              </a:rPr>
              <a:t>James Lewis</a:t>
            </a:r>
            <a:endParaRPr lang="en-US" dirty="0">
              <a:latin typeface="Helvetica" charset="0"/>
            </a:endParaRPr>
          </a:p>
          <a:p>
            <a:r>
              <a:rPr lang="en-US" dirty="0">
                <a:latin typeface="Helvetica" charset="0"/>
              </a:rPr>
              <a:t>18 March 2023</a:t>
            </a:r>
          </a:p>
          <a:p>
            <a:pPr eaLnBrk="1" hangingPunct="1"/>
            <a:endParaRPr lang="en-US" dirty="0">
              <a:latin typeface="Helvetic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3C9B-6678-AF45-2ACE-4677B7D1CD57}"/>
              </a:ext>
            </a:extLst>
          </p:cNvPr>
          <p:cNvSpPr>
            <a:spLocks noGrp="1"/>
          </p:cNvSpPr>
          <p:nvPr>
            <p:ph type="title"/>
          </p:nvPr>
        </p:nvSpPr>
        <p:spPr/>
        <p:txBody>
          <a:bodyPr/>
          <a:lstStyle/>
          <a:p>
            <a:r>
              <a:rPr lang="en-US" dirty="0"/>
              <a:t>The Common Law:</a:t>
            </a:r>
            <a:br>
              <a:rPr lang="en-US" dirty="0"/>
            </a:br>
            <a:r>
              <a:rPr lang="en-US" dirty="0"/>
              <a:t>The Engineer’s Professional Duties</a:t>
            </a:r>
            <a:endParaRPr lang="en-NZ" sz="2400" i="1" dirty="0"/>
          </a:p>
        </p:txBody>
      </p:sp>
      <p:sp>
        <p:nvSpPr>
          <p:cNvPr id="3" name="Text Placeholder 2">
            <a:extLst>
              <a:ext uri="{FF2B5EF4-FFF2-40B4-BE49-F238E27FC236}">
                <a16:creationId xmlns:a16="http://schemas.microsoft.com/office/drawing/2014/main" id="{1750D84C-329F-FC66-985B-2A700DBC6474}"/>
              </a:ext>
            </a:extLst>
          </p:cNvPr>
          <p:cNvSpPr>
            <a:spLocks noGrp="1"/>
          </p:cNvSpPr>
          <p:nvPr>
            <p:ph type="body" sz="quarter" idx="10"/>
          </p:nvPr>
        </p:nvSpPr>
        <p:spPr/>
        <p:txBody>
          <a:bodyPr/>
          <a:lstStyle/>
          <a:p>
            <a:pPr marL="0" indent="0" algn="ctr"/>
            <a:r>
              <a:rPr lang="en-US" sz="2300" i="1" dirty="0">
                <a:effectLst/>
                <a:latin typeface="Arial" panose="020B0604020202020204" pitchFamily="34" charset="0"/>
                <a:ea typeface="Times New Roman" panose="02020603050405020304" pitchFamily="18" charset="0"/>
              </a:rPr>
              <a:t>“It has often been said, I think rightly, that the architect has two different types of functions to perform. In many matters he is bound to act on his client’s instructions whether he agrees with them or not, but in many other matters requiring professional skill he must form and act on his own opinion.”</a:t>
            </a:r>
            <a:r>
              <a:rPr lang="en-US" sz="2300" dirty="0">
                <a:effectLst/>
                <a:latin typeface="Arial" panose="020B0604020202020204" pitchFamily="34" charset="0"/>
                <a:ea typeface="Times New Roman" panose="02020603050405020304" pitchFamily="18" charset="0"/>
              </a:rPr>
              <a:t> </a:t>
            </a:r>
          </a:p>
          <a:p>
            <a:pPr marL="0" indent="0" algn="ctr"/>
            <a:r>
              <a:rPr lang="en-US" sz="2300" dirty="0">
                <a:effectLst/>
                <a:latin typeface="Arial" panose="020B0604020202020204" pitchFamily="34" charset="0"/>
                <a:ea typeface="Times New Roman" panose="02020603050405020304" pitchFamily="18" charset="0"/>
              </a:rPr>
              <a:t>(</a:t>
            </a:r>
            <a:r>
              <a:rPr lang="en-US" sz="2300" i="1" dirty="0"/>
              <a:t>Sutcliffe v </a:t>
            </a:r>
            <a:r>
              <a:rPr lang="en-US" sz="2300" i="1" dirty="0" err="1"/>
              <a:t>Thackrah</a:t>
            </a:r>
            <a:r>
              <a:rPr lang="en-US" sz="2300" i="1" dirty="0"/>
              <a:t> </a:t>
            </a:r>
            <a:r>
              <a:rPr lang="en-US" sz="2300" dirty="0"/>
              <a:t>[1974] AC at 727).</a:t>
            </a:r>
            <a:endParaRPr lang="en-NZ" sz="2300" dirty="0"/>
          </a:p>
        </p:txBody>
      </p:sp>
    </p:spTree>
    <p:extLst>
      <p:ext uri="{BB962C8B-B14F-4D97-AF65-F5344CB8AC3E}">
        <p14:creationId xmlns:p14="http://schemas.microsoft.com/office/powerpoint/2010/main" val="870213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3C9B-6678-AF45-2ACE-4677B7D1CD57}"/>
              </a:ext>
            </a:extLst>
          </p:cNvPr>
          <p:cNvSpPr>
            <a:spLocks noGrp="1"/>
          </p:cNvSpPr>
          <p:nvPr>
            <p:ph type="title"/>
          </p:nvPr>
        </p:nvSpPr>
        <p:spPr/>
        <p:txBody>
          <a:bodyPr/>
          <a:lstStyle/>
          <a:p>
            <a:r>
              <a:rPr lang="en-US" dirty="0"/>
              <a:t>The Common Law:</a:t>
            </a:r>
            <a:br>
              <a:rPr lang="en-US" dirty="0"/>
            </a:br>
            <a:r>
              <a:rPr lang="en-US" dirty="0"/>
              <a:t>The Engineer’s Professional Duties</a:t>
            </a:r>
            <a:endParaRPr lang="en-NZ" sz="2400" i="1" dirty="0"/>
          </a:p>
        </p:txBody>
      </p:sp>
      <p:sp>
        <p:nvSpPr>
          <p:cNvPr id="3" name="Text Placeholder 2">
            <a:extLst>
              <a:ext uri="{FF2B5EF4-FFF2-40B4-BE49-F238E27FC236}">
                <a16:creationId xmlns:a16="http://schemas.microsoft.com/office/drawing/2014/main" id="{1750D84C-329F-FC66-985B-2A700DBC6474}"/>
              </a:ext>
            </a:extLst>
          </p:cNvPr>
          <p:cNvSpPr>
            <a:spLocks noGrp="1"/>
          </p:cNvSpPr>
          <p:nvPr>
            <p:ph type="body" sz="quarter" idx="10"/>
          </p:nvPr>
        </p:nvSpPr>
        <p:spPr/>
        <p:txBody>
          <a:bodyPr/>
          <a:lstStyle/>
          <a:p>
            <a:pPr marL="0" indent="0" algn="ctr"/>
            <a:r>
              <a:rPr lang="en-US" sz="2300" i="1" dirty="0">
                <a:effectLst/>
                <a:latin typeface="Arial" panose="020B0604020202020204" pitchFamily="34" charset="0"/>
                <a:ea typeface="Times New Roman" panose="02020603050405020304" pitchFamily="18" charset="0"/>
              </a:rPr>
              <a:t>“It has often been said, I think rightly, that the architect has two different types of functions to perform. </a:t>
            </a:r>
            <a:r>
              <a:rPr lang="en-US" sz="2300" i="1" u="sng" dirty="0">
                <a:effectLst/>
                <a:latin typeface="Arial" panose="020B0604020202020204" pitchFamily="34" charset="0"/>
                <a:ea typeface="Times New Roman" panose="02020603050405020304" pitchFamily="18" charset="0"/>
              </a:rPr>
              <a:t>In many matters he is bound to act on his client’s instructions whether he agrees with them or not</a:t>
            </a:r>
            <a:r>
              <a:rPr lang="en-US" sz="2300" i="1" dirty="0">
                <a:effectLst/>
                <a:latin typeface="Arial" panose="020B0604020202020204" pitchFamily="34" charset="0"/>
                <a:ea typeface="Times New Roman" panose="02020603050405020304" pitchFamily="18" charset="0"/>
              </a:rPr>
              <a:t>, but in many other matters requiring professional skill he must form and act on his own opinion.”</a:t>
            </a:r>
            <a:r>
              <a:rPr lang="en-US" sz="2300" dirty="0">
                <a:effectLst/>
                <a:latin typeface="Arial" panose="020B0604020202020204" pitchFamily="34" charset="0"/>
                <a:ea typeface="Times New Roman" panose="02020603050405020304" pitchFamily="18" charset="0"/>
              </a:rPr>
              <a:t> </a:t>
            </a:r>
          </a:p>
          <a:p>
            <a:pPr marL="0" indent="0" algn="ctr"/>
            <a:r>
              <a:rPr lang="en-US" sz="2300" dirty="0">
                <a:effectLst/>
                <a:latin typeface="Arial" panose="020B0604020202020204" pitchFamily="34" charset="0"/>
                <a:ea typeface="Times New Roman" panose="02020603050405020304" pitchFamily="18" charset="0"/>
              </a:rPr>
              <a:t>(</a:t>
            </a:r>
            <a:r>
              <a:rPr lang="en-US" sz="2300" i="1" dirty="0"/>
              <a:t>Sutcliffe v </a:t>
            </a:r>
            <a:r>
              <a:rPr lang="en-US" sz="2300" i="1" dirty="0" err="1"/>
              <a:t>Thackrah</a:t>
            </a:r>
            <a:r>
              <a:rPr lang="en-US" sz="2300" i="1" dirty="0"/>
              <a:t> </a:t>
            </a:r>
            <a:r>
              <a:rPr lang="en-US" sz="2300" dirty="0"/>
              <a:t>[1974] AC at 727).</a:t>
            </a:r>
          </a:p>
          <a:p>
            <a:pPr marL="0" indent="0"/>
            <a:endParaRPr lang="en-US" sz="2300" dirty="0"/>
          </a:p>
          <a:p>
            <a:pPr marL="457200" indent="-457200">
              <a:buAutoNum type="arabicParenBoth"/>
            </a:pPr>
            <a:r>
              <a:rPr lang="en-US" sz="2300" dirty="0"/>
              <a:t>Agent of the Principal.</a:t>
            </a:r>
          </a:p>
        </p:txBody>
      </p:sp>
    </p:spTree>
    <p:extLst>
      <p:ext uri="{BB962C8B-B14F-4D97-AF65-F5344CB8AC3E}">
        <p14:creationId xmlns:p14="http://schemas.microsoft.com/office/powerpoint/2010/main" val="379295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3C9B-6678-AF45-2ACE-4677B7D1CD57}"/>
              </a:ext>
            </a:extLst>
          </p:cNvPr>
          <p:cNvSpPr>
            <a:spLocks noGrp="1"/>
          </p:cNvSpPr>
          <p:nvPr>
            <p:ph type="title"/>
          </p:nvPr>
        </p:nvSpPr>
        <p:spPr/>
        <p:txBody>
          <a:bodyPr/>
          <a:lstStyle/>
          <a:p>
            <a:r>
              <a:rPr lang="en-US" dirty="0"/>
              <a:t>The Common Law:</a:t>
            </a:r>
            <a:br>
              <a:rPr lang="en-US" dirty="0"/>
            </a:br>
            <a:r>
              <a:rPr lang="en-US" dirty="0"/>
              <a:t>The Engineer’s Professional Duties</a:t>
            </a:r>
            <a:endParaRPr lang="en-NZ" sz="2400" i="1" dirty="0"/>
          </a:p>
        </p:txBody>
      </p:sp>
      <p:sp>
        <p:nvSpPr>
          <p:cNvPr id="3" name="Text Placeholder 2">
            <a:extLst>
              <a:ext uri="{FF2B5EF4-FFF2-40B4-BE49-F238E27FC236}">
                <a16:creationId xmlns:a16="http://schemas.microsoft.com/office/drawing/2014/main" id="{1750D84C-329F-FC66-985B-2A700DBC6474}"/>
              </a:ext>
            </a:extLst>
          </p:cNvPr>
          <p:cNvSpPr>
            <a:spLocks noGrp="1"/>
          </p:cNvSpPr>
          <p:nvPr>
            <p:ph type="body" sz="quarter" idx="10"/>
          </p:nvPr>
        </p:nvSpPr>
        <p:spPr/>
        <p:txBody>
          <a:bodyPr/>
          <a:lstStyle/>
          <a:p>
            <a:pPr marL="0" indent="0" algn="ctr"/>
            <a:r>
              <a:rPr lang="en-US" sz="2300" i="1" dirty="0">
                <a:effectLst/>
                <a:latin typeface="Arial" panose="020B0604020202020204" pitchFamily="34" charset="0"/>
                <a:ea typeface="Times New Roman" panose="02020603050405020304" pitchFamily="18" charset="0"/>
              </a:rPr>
              <a:t>“It has often been said, I think rightly, that the architect has two different types of functions to perform. In many matters he is bound to act on his client’s instructions whether he agrees with them or not, </a:t>
            </a:r>
            <a:r>
              <a:rPr lang="en-US" sz="2300" i="1" u="sng" dirty="0">
                <a:effectLst/>
                <a:latin typeface="Arial" panose="020B0604020202020204" pitchFamily="34" charset="0"/>
                <a:ea typeface="Times New Roman" panose="02020603050405020304" pitchFamily="18" charset="0"/>
              </a:rPr>
              <a:t>but in many other matters requiring professional skill he must form and act on his own opinion</a:t>
            </a:r>
            <a:r>
              <a:rPr lang="en-US" sz="2300" i="1" dirty="0">
                <a:effectLst/>
                <a:latin typeface="Arial" panose="020B0604020202020204" pitchFamily="34" charset="0"/>
                <a:ea typeface="Times New Roman" panose="02020603050405020304" pitchFamily="18" charset="0"/>
              </a:rPr>
              <a:t>.”</a:t>
            </a:r>
            <a:r>
              <a:rPr lang="en-US" sz="2300" dirty="0">
                <a:effectLst/>
                <a:latin typeface="Arial" panose="020B0604020202020204" pitchFamily="34" charset="0"/>
                <a:ea typeface="Times New Roman" panose="02020603050405020304" pitchFamily="18" charset="0"/>
              </a:rPr>
              <a:t> </a:t>
            </a:r>
          </a:p>
          <a:p>
            <a:pPr marL="0" indent="0" algn="ctr"/>
            <a:r>
              <a:rPr lang="en-US" sz="2000" dirty="0">
                <a:effectLst/>
                <a:latin typeface="Arial" panose="020B0604020202020204" pitchFamily="34" charset="0"/>
                <a:ea typeface="Times New Roman" panose="02020603050405020304" pitchFamily="18" charset="0"/>
              </a:rPr>
              <a:t>(</a:t>
            </a:r>
            <a:r>
              <a:rPr lang="en-US" sz="2000" i="1" dirty="0"/>
              <a:t>Sutcliffe v </a:t>
            </a:r>
            <a:r>
              <a:rPr lang="en-US" sz="2000" i="1" dirty="0" err="1"/>
              <a:t>Thackrah</a:t>
            </a:r>
            <a:r>
              <a:rPr lang="en-US" sz="2000" i="1" dirty="0"/>
              <a:t> </a:t>
            </a:r>
            <a:r>
              <a:rPr lang="en-US" sz="2000" dirty="0"/>
              <a:t>[1974] AC at 727).</a:t>
            </a:r>
          </a:p>
          <a:p>
            <a:pPr marL="0" indent="0"/>
            <a:endParaRPr lang="en-US" sz="2400" dirty="0"/>
          </a:p>
          <a:p>
            <a:pPr marL="457200" indent="-457200">
              <a:buAutoNum type="arabicParenBoth"/>
            </a:pPr>
            <a:r>
              <a:rPr lang="en-US" sz="2400" dirty="0"/>
              <a:t>Agent of the Principal.</a:t>
            </a:r>
          </a:p>
          <a:p>
            <a:pPr marL="457200" indent="-457200">
              <a:buAutoNum type="arabicParenBoth"/>
            </a:pPr>
            <a:r>
              <a:rPr lang="en-US" sz="2400" dirty="0"/>
              <a:t>Independent decision maker.</a:t>
            </a:r>
            <a:endParaRPr lang="en-NZ" sz="2400" dirty="0"/>
          </a:p>
          <a:p>
            <a:pPr marL="457200" indent="-457200">
              <a:buAutoNum type="arabicParenBoth"/>
            </a:pPr>
            <a:endParaRPr lang="en-NZ" sz="2300" dirty="0"/>
          </a:p>
        </p:txBody>
      </p:sp>
    </p:spTree>
    <p:extLst>
      <p:ext uri="{BB962C8B-B14F-4D97-AF65-F5344CB8AC3E}">
        <p14:creationId xmlns:p14="http://schemas.microsoft.com/office/powerpoint/2010/main" val="136185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B826-57A4-F7AB-A1B9-CC5B509830FF}"/>
              </a:ext>
            </a:extLst>
          </p:cNvPr>
          <p:cNvSpPr>
            <a:spLocks noGrp="1"/>
          </p:cNvSpPr>
          <p:nvPr>
            <p:ph type="title"/>
          </p:nvPr>
        </p:nvSpPr>
        <p:spPr/>
        <p:txBody>
          <a:bodyPr/>
          <a:lstStyle/>
          <a:p>
            <a:r>
              <a:rPr lang="en-US" dirty="0"/>
              <a:t>The Common Law:</a:t>
            </a:r>
            <a:br>
              <a:rPr lang="en-US" dirty="0"/>
            </a:br>
            <a:r>
              <a:rPr lang="en-US" dirty="0"/>
              <a:t>The Engineer’s Professional Duties</a:t>
            </a:r>
            <a:endParaRPr lang="en-NZ" dirty="0"/>
          </a:p>
        </p:txBody>
      </p:sp>
      <p:sp>
        <p:nvSpPr>
          <p:cNvPr id="3" name="Text Placeholder 2">
            <a:extLst>
              <a:ext uri="{FF2B5EF4-FFF2-40B4-BE49-F238E27FC236}">
                <a16:creationId xmlns:a16="http://schemas.microsoft.com/office/drawing/2014/main" id="{12D760D6-FAA9-50B8-C968-E5DDF259CBE2}"/>
              </a:ext>
            </a:extLst>
          </p:cNvPr>
          <p:cNvSpPr>
            <a:spLocks noGrp="1"/>
          </p:cNvSpPr>
          <p:nvPr>
            <p:ph type="body" sz="quarter" idx="10"/>
          </p:nvPr>
        </p:nvSpPr>
        <p:spPr/>
        <p:txBody>
          <a:bodyPr/>
          <a:lstStyle/>
          <a:p>
            <a:pPr algn="ctr"/>
            <a:r>
              <a:rPr lang="en-US" sz="2400" i="1" dirty="0">
                <a:effectLst/>
                <a:latin typeface="Arial" panose="020B0604020202020204" pitchFamily="34" charset="0"/>
                <a:ea typeface="Times New Roman" panose="02020603050405020304" pitchFamily="18" charset="0"/>
                <a:cs typeface="Arial" panose="020B0604020202020204" pitchFamily="34" charset="0"/>
              </a:rPr>
              <a:t>“The building owner and the contractor make their contract on the understanding that </a:t>
            </a:r>
            <a:r>
              <a:rPr lang="en-US" sz="2400" i="1" u="sng" dirty="0">
                <a:effectLst/>
                <a:latin typeface="Arial" panose="020B0604020202020204" pitchFamily="34" charset="0"/>
                <a:ea typeface="Times New Roman" panose="02020603050405020304" pitchFamily="18" charset="0"/>
                <a:cs typeface="Arial" panose="020B0604020202020204" pitchFamily="34" charset="0"/>
              </a:rPr>
              <a:t>in all such matters the architect will act in a fair and unbiased manner</a:t>
            </a:r>
            <a:r>
              <a:rPr lang="en-US" sz="2400" i="1" dirty="0">
                <a:effectLst/>
                <a:latin typeface="Arial" panose="020B0604020202020204" pitchFamily="34" charset="0"/>
                <a:ea typeface="Times New Roman" panose="02020603050405020304" pitchFamily="18" charset="0"/>
                <a:cs typeface="Arial" panose="020B0604020202020204" pitchFamily="34" charset="0"/>
              </a:rPr>
              <a:t>, and it must therefore be implicit in the owner’s contract with the architect that he shall not only exercise due care and skill but also </a:t>
            </a:r>
            <a:r>
              <a:rPr lang="en-US" sz="2400" i="1" u="sng" dirty="0">
                <a:effectLst/>
                <a:latin typeface="Arial" panose="020B0604020202020204" pitchFamily="34" charset="0"/>
                <a:ea typeface="Times New Roman" panose="02020603050405020304" pitchFamily="18" charset="0"/>
                <a:cs typeface="Arial" panose="020B0604020202020204" pitchFamily="34" charset="0"/>
              </a:rPr>
              <a:t>reach such decisions fairly holding the balance between his client and the contractor</a:t>
            </a:r>
            <a:r>
              <a:rPr lang="en-US" sz="2400" i="1"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p>
            <a:pPr algn="ctr"/>
            <a:r>
              <a:rPr lang="en-US" sz="2000" dirty="0">
                <a:effectLst/>
                <a:latin typeface="Arial" panose="020B0604020202020204" pitchFamily="34" charset="0"/>
                <a:ea typeface="Times New Roman" panose="02020603050405020304" pitchFamily="18" charset="0"/>
              </a:rPr>
              <a:t>(</a:t>
            </a:r>
            <a:r>
              <a:rPr lang="en-US" sz="2000" i="1" dirty="0"/>
              <a:t>Sutcliffe v </a:t>
            </a:r>
            <a:r>
              <a:rPr lang="en-US" sz="2000" i="1" dirty="0" err="1"/>
              <a:t>Thackrah</a:t>
            </a:r>
            <a:r>
              <a:rPr lang="en-US" sz="2000" i="1" dirty="0"/>
              <a:t> </a:t>
            </a:r>
            <a:r>
              <a:rPr lang="en-US" sz="2000" dirty="0"/>
              <a:t>[1974] AC at 727).</a:t>
            </a:r>
            <a:endParaRPr lang="en-NZ"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NZ" sz="2400" dirty="0"/>
          </a:p>
          <a:p>
            <a:pPr marL="457200" indent="-457200">
              <a:buFont typeface="Arial" panose="020B0604020202020204" pitchFamily="34" charset="0"/>
              <a:buChar char="•"/>
            </a:pPr>
            <a:r>
              <a:rPr lang="en-NZ" sz="2400" dirty="0"/>
              <a:t>In performing its functions, an Engineer must act </a:t>
            </a:r>
            <a:r>
              <a:rPr lang="en-NZ" sz="2400" u="sng" dirty="0"/>
              <a:t>fairly</a:t>
            </a:r>
            <a:r>
              <a:rPr lang="en-NZ" sz="2400" dirty="0"/>
              <a:t> and </a:t>
            </a:r>
            <a:r>
              <a:rPr lang="en-NZ" sz="2400" u="sng" dirty="0"/>
              <a:t>impartially</a:t>
            </a:r>
            <a:r>
              <a:rPr lang="en-NZ" sz="2400" dirty="0"/>
              <a:t> between employer and contractor.</a:t>
            </a:r>
          </a:p>
        </p:txBody>
      </p:sp>
    </p:spTree>
    <p:extLst>
      <p:ext uri="{BB962C8B-B14F-4D97-AF65-F5344CB8AC3E}">
        <p14:creationId xmlns:p14="http://schemas.microsoft.com/office/powerpoint/2010/main" val="22883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BB39-7C4A-671F-2F2B-1C7C4D487E8B}"/>
              </a:ext>
            </a:extLst>
          </p:cNvPr>
          <p:cNvSpPr>
            <a:spLocks noGrp="1"/>
          </p:cNvSpPr>
          <p:nvPr>
            <p:ph type="title"/>
          </p:nvPr>
        </p:nvSpPr>
        <p:spPr/>
        <p:txBody>
          <a:bodyPr/>
          <a:lstStyle/>
          <a:p>
            <a:r>
              <a:rPr lang="en-US" dirty="0"/>
              <a:t>The Common Law:</a:t>
            </a:r>
            <a:br>
              <a:rPr lang="en-US" dirty="0"/>
            </a:br>
            <a:r>
              <a:rPr lang="en-US" dirty="0"/>
              <a:t>Duty of Independence and Impartiality</a:t>
            </a:r>
            <a:endParaRPr lang="en-NZ" dirty="0"/>
          </a:p>
        </p:txBody>
      </p:sp>
      <p:sp>
        <p:nvSpPr>
          <p:cNvPr id="3" name="Text Placeholder 2">
            <a:extLst>
              <a:ext uri="{FF2B5EF4-FFF2-40B4-BE49-F238E27FC236}">
                <a16:creationId xmlns:a16="http://schemas.microsoft.com/office/drawing/2014/main" id="{60D2FC7B-4EA8-6D9F-74D0-62F56EF848BC}"/>
              </a:ext>
            </a:extLst>
          </p:cNvPr>
          <p:cNvSpPr>
            <a:spLocks noGrp="1"/>
          </p:cNvSpPr>
          <p:nvPr>
            <p:ph type="body" sz="quarter" idx="10"/>
          </p:nvPr>
        </p:nvSpPr>
        <p:spPr/>
        <p:txBody>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Contract Administrators cannot be </a:t>
            </a:r>
            <a:r>
              <a:rPr lang="en-US" sz="2400" i="1" dirty="0">
                <a:latin typeface="Arial" panose="020B0604020202020204" pitchFamily="34" charset="0"/>
                <a:cs typeface="Arial" panose="020B0604020202020204" pitchFamily="34" charset="0"/>
              </a:rPr>
              <a:t>truly</a:t>
            </a:r>
            <a:r>
              <a:rPr lang="en-US" sz="2400" dirty="0">
                <a:latin typeface="Arial" panose="020B0604020202020204" pitchFamily="34" charset="0"/>
                <a:cs typeface="Arial" panose="020B0604020202020204" pitchFamily="34" charset="0"/>
              </a:rPr>
              <a:t> independent.</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This is why the Engineer must exercise impartiality in exercising their judgment and discretion.</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Impartiality is to be tested by </a:t>
            </a:r>
            <a:r>
              <a:rPr lang="en-US" sz="2400" u="sng" dirty="0">
                <a:latin typeface="Arial" panose="020B0604020202020204" pitchFamily="34" charset="0"/>
                <a:cs typeface="Arial" panose="020B0604020202020204" pitchFamily="34" charset="0"/>
              </a:rPr>
              <a:t>objective conduct</a:t>
            </a:r>
            <a:r>
              <a:rPr lang="en-US" sz="24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Impartiality is the absence of undue influence.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This does not extend as far as observing the principles of natural justice.</a:t>
            </a:r>
          </a:p>
          <a:p>
            <a:pPr marL="1028700" lvl="1">
              <a:buFont typeface="Arial" panose="020B0604020202020204" pitchFamily="34" charset="0"/>
              <a:buChar char="•"/>
            </a:pPr>
            <a:r>
              <a:rPr lang="en-US" sz="2400" dirty="0">
                <a:latin typeface="Arial" panose="020B0604020202020204" pitchFamily="34" charset="0"/>
                <a:cs typeface="Arial" panose="020B0604020202020204" pitchFamily="34" charset="0"/>
              </a:rPr>
              <a:t>e.g. the Engineer doesn’t need to afford hearing,</a:t>
            </a:r>
          </a:p>
          <a:p>
            <a:pPr marL="1028700" lvl="1">
              <a:buFont typeface="Arial" panose="020B0604020202020204" pitchFamily="34" charset="0"/>
              <a:buChar char="•"/>
            </a:pPr>
            <a:r>
              <a:rPr lang="en-US" sz="2400" dirty="0">
                <a:latin typeface="Arial" panose="020B0604020202020204" pitchFamily="34" charset="0"/>
                <a:cs typeface="Arial" panose="020B0604020202020204" pitchFamily="34" charset="0"/>
              </a:rPr>
              <a:t>but if they do, they must do so for both.</a:t>
            </a:r>
          </a:p>
          <a:p>
            <a:pPr marL="457200" indent="-457200">
              <a:buFont typeface="Arial" panose="020B0604020202020204" pitchFamily="34" charset="0"/>
              <a:buChar char="•"/>
            </a:pPr>
            <a:endParaRPr lang="en-N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38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1150-63D9-7035-E34E-971D68A9A317}"/>
              </a:ext>
            </a:extLst>
          </p:cNvPr>
          <p:cNvSpPr>
            <a:spLocks noGrp="1"/>
          </p:cNvSpPr>
          <p:nvPr>
            <p:ph type="title"/>
          </p:nvPr>
        </p:nvSpPr>
        <p:spPr/>
        <p:txBody>
          <a:bodyPr/>
          <a:lstStyle/>
          <a:p>
            <a:r>
              <a:rPr lang="en-US" dirty="0"/>
              <a:t>The Common Law:</a:t>
            </a:r>
            <a:br>
              <a:rPr lang="en-US" dirty="0"/>
            </a:br>
            <a:r>
              <a:rPr lang="en-US" dirty="0"/>
              <a:t>Duty of Fairness</a:t>
            </a:r>
            <a:endParaRPr lang="en-NZ" i="1" dirty="0"/>
          </a:p>
        </p:txBody>
      </p:sp>
      <p:sp>
        <p:nvSpPr>
          <p:cNvPr id="3" name="Text Placeholder 2">
            <a:extLst>
              <a:ext uri="{FF2B5EF4-FFF2-40B4-BE49-F238E27FC236}">
                <a16:creationId xmlns:a16="http://schemas.microsoft.com/office/drawing/2014/main" id="{959ED62E-EF8F-0D36-D9B1-2192CB87FB95}"/>
              </a:ext>
            </a:extLst>
          </p:cNvPr>
          <p:cNvSpPr>
            <a:spLocks noGrp="1"/>
          </p:cNvSpPr>
          <p:nvPr>
            <p:ph type="body" sz="quarter" idx="10"/>
          </p:nvPr>
        </p:nvSpPr>
        <p:spPr>
          <a:xfrm>
            <a:off x="457200" y="1517650"/>
            <a:ext cx="8299174" cy="4321175"/>
          </a:xfrm>
        </p:spPr>
        <p:txBody>
          <a:bodyPr/>
          <a:lstStyle/>
          <a:p>
            <a:pPr marL="0" indent="0" algn="ctr"/>
            <a:r>
              <a:rPr lang="en-US" dirty="0">
                <a:ea typeface="Times New Roman" panose="02020603050405020304" pitchFamily="18" charset="0"/>
                <a:cs typeface="Times New Roman" panose="02020603050405020304" pitchFamily="18" charset="0"/>
              </a:rPr>
              <a:t>“</a:t>
            </a:r>
            <a:r>
              <a:rPr lang="en-US" i="1" dirty="0">
                <a:ea typeface="Times New Roman" panose="02020603050405020304" pitchFamily="18" charset="0"/>
                <a:cs typeface="Times New Roman" panose="02020603050405020304" pitchFamily="18" charset="0"/>
              </a:rPr>
              <a:t>… he </a:t>
            </a:r>
            <a:r>
              <a:rPr lang="en-US" dirty="0">
                <a:ea typeface="Times New Roman" panose="02020603050405020304" pitchFamily="18" charset="0"/>
                <a:cs typeface="Times New Roman" panose="02020603050405020304" pitchFamily="18" charset="0"/>
              </a:rPr>
              <a:t>[that being the contract administrator] </a:t>
            </a:r>
            <a:r>
              <a:rPr lang="en-US" i="1" dirty="0">
                <a:ea typeface="Times New Roman" panose="02020603050405020304" pitchFamily="18" charset="0"/>
                <a:cs typeface="Times New Roman" panose="02020603050405020304" pitchFamily="18" charset="0"/>
              </a:rPr>
              <a:t>is not employed by the owner to be unfair to the contractor</a:t>
            </a:r>
            <a:r>
              <a:rPr lang="en-US" dirty="0">
                <a:ea typeface="Times New Roman" panose="02020603050405020304" pitchFamily="18" charset="0"/>
                <a:cs typeface="Times New Roman" panose="02020603050405020304" pitchFamily="18" charset="0"/>
              </a:rPr>
              <a:t>” </a:t>
            </a:r>
          </a:p>
          <a:p>
            <a:pPr marL="0" indent="0" algn="ctr"/>
            <a:r>
              <a:rPr lang="en-US" sz="2400" dirty="0">
                <a:ea typeface="Times New Roman" panose="02020603050405020304" pitchFamily="18" charset="0"/>
                <a:cs typeface="Times New Roman" panose="02020603050405020304" pitchFamily="18" charset="0"/>
              </a:rPr>
              <a:t>(as per Lord Morris in </a:t>
            </a:r>
            <a:r>
              <a:rPr lang="en-US" sz="2400" i="1" dirty="0">
                <a:ea typeface="Times New Roman" panose="02020603050405020304" pitchFamily="18" charset="0"/>
                <a:cs typeface="Times New Roman" panose="02020603050405020304" pitchFamily="18" charset="0"/>
              </a:rPr>
              <a:t>Sutcliffe v </a:t>
            </a:r>
            <a:r>
              <a:rPr lang="en-US" sz="2400" i="1" dirty="0" err="1">
                <a:ea typeface="Times New Roman" panose="02020603050405020304" pitchFamily="18" charset="0"/>
                <a:cs typeface="Times New Roman" panose="02020603050405020304" pitchFamily="18" charset="0"/>
              </a:rPr>
              <a:t>Thackrah</a:t>
            </a:r>
            <a:r>
              <a:rPr lang="en-US" sz="2400" i="1" dirty="0"/>
              <a:t> </a:t>
            </a:r>
            <a:r>
              <a:rPr lang="en-US" sz="2400" dirty="0"/>
              <a:t>[1974] AC)</a:t>
            </a:r>
            <a:endParaRPr lang="en-US" dirty="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dirty="0">
              <a:effectLst/>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Fairness is a “broad” and even “elastic” concept.</a:t>
            </a:r>
          </a:p>
          <a:p>
            <a:pPr marL="457200" indent="-457200">
              <a:buFont typeface="Arial" panose="020B0604020202020204" pitchFamily="34" charset="0"/>
              <a:buChar char="•"/>
            </a:pPr>
            <a:r>
              <a:rPr lang="en-US" dirty="0">
                <a:ea typeface="Times New Roman" panose="02020603050405020304" pitchFamily="18" charset="0"/>
                <a:cs typeface="Times New Roman" panose="02020603050405020304" pitchFamily="18" charset="0"/>
              </a:rPr>
              <a:t>Usually used to describe and Engineer in the role of a valuer of certifier (as it is in </a:t>
            </a:r>
            <a:r>
              <a:rPr lang="en-US" i="1" dirty="0">
                <a:ea typeface="Times New Roman" panose="02020603050405020304" pitchFamily="18" charset="0"/>
                <a:cs typeface="Times New Roman" panose="02020603050405020304" pitchFamily="18" charset="0"/>
              </a:rPr>
              <a:t>Canterbury Pipes</a:t>
            </a:r>
            <a:r>
              <a:rPr lang="en-US" dirty="0">
                <a:ea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The question is not one of conscious unfairness.</a:t>
            </a:r>
          </a:p>
          <a:p>
            <a:pPr marL="457200" indent="-457200">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This question will be taken in the wider context.</a:t>
            </a:r>
          </a:p>
        </p:txBody>
      </p:sp>
    </p:spTree>
    <p:extLst>
      <p:ext uri="{BB962C8B-B14F-4D97-AF65-F5344CB8AC3E}">
        <p14:creationId xmlns:p14="http://schemas.microsoft.com/office/powerpoint/2010/main" val="167751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5D05-EE6C-4004-6EFD-B4EBF1CBD3BA}"/>
              </a:ext>
            </a:extLst>
          </p:cNvPr>
          <p:cNvSpPr>
            <a:spLocks noGrp="1"/>
          </p:cNvSpPr>
          <p:nvPr>
            <p:ph type="title"/>
          </p:nvPr>
        </p:nvSpPr>
        <p:spPr/>
        <p:txBody>
          <a:bodyPr/>
          <a:lstStyle/>
          <a:p>
            <a:r>
              <a:rPr lang="en-US" dirty="0"/>
              <a:t>The Common Law:</a:t>
            </a:r>
            <a:br>
              <a:rPr lang="en-US" dirty="0"/>
            </a:br>
            <a:r>
              <a:rPr lang="en-US" dirty="0"/>
              <a:t>Drawing the Threads Together</a:t>
            </a:r>
            <a:endParaRPr lang="en-NZ" dirty="0"/>
          </a:p>
        </p:txBody>
      </p:sp>
      <p:sp>
        <p:nvSpPr>
          <p:cNvPr id="3" name="Text Placeholder 2">
            <a:extLst>
              <a:ext uri="{FF2B5EF4-FFF2-40B4-BE49-F238E27FC236}">
                <a16:creationId xmlns:a16="http://schemas.microsoft.com/office/drawing/2014/main" id="{685A4A08-DFB8-511C-1F6C-4C098CE4C36F}"/>
              </a:ext>
            </a:extLst>
          </p:cNvPr>
          <p:cNvSpPr>
            <a:spLocks noGrp="1"/>
          </p:cNvSpPr>
          <p:nvPr>
            <p:ph type="body" sz="quarter" idx="10"/>
          </p:nvPr>
        </p:nvSpPr>
        <p:spPr/>
        <p:txBody>
          <a:bodyPr/>
          <a:lstStyle/>
          <a:p>
            <a:r>
              <a:rPr lang="en-US" dirty="0"/>
              <a:t>Four key propositions emerge: </a:t>
            </a:r>
          </a:p>
          <a:p>
            <a:pPr marL="514350" indent="-514350">
              <a:buAutoNum type="arabicParenBoth"/>
            </a:pPr>
            <a:r>
              <a:rPr lang="en-US" dirty="0"/>
              <a:t>Precise duties are determined by the contract.</a:t>
            </a:r>
          </a:p>
          <a:p>
            <a:pPr marL="514350" indent="-514350">
              <a:buAutoNum type="arabicParenBoth"/>
            </a:pPr>
            <a:r>
              <a:rPr lang="en-US" dirty="0"/>
              <a:t>Generally, the Engineer is not independent.</a:t>
            </a:r>
          </a:p>
          <a:p>
            <a:pPr marL="514350" indent="-514350">
              <a:buAutoNum type="arabicParenBoth"/>
            </a:pPr>
            <a:r>
              <a:rPr lang="en-US" dirty="0"/>
              <a:t>The Engineer is required to act in a manner that is impartial, fair and honest.</a:t>
            </a:r>
          </a:p>
          <a:p>
            <a:pPr marL="514350" indent="-514350">
              <a:buAutoNum type="arabicParenBoth"/>
            </a:pPr>
            <a:r>
              <a:rPr lang="en-US" dirty="0"/>
              <a:t>The Engineer’s legal duty cannot be diluted.</a:t>
            </a:r>
          </a:p>
          <a:p>
            <a:endParaRPr lang="en-US" dirty="0"/>
          </a:p>
          <a:p>
            <a:pPr marL="0" indent="0"/>
            <a:r>
              <a:rPr lang="en-US" sz="2400" dirty="0"/>
              <a:t>(</a:t>
            </a:r>
            <a:r>
              <a:rPr lang="en-US" sz="2400" i="1" dirty="0"/>
              <a:t>Costain v Bechtel</a:t>
            </a:r>
            <a:r>
              <a:rPr lang="en-US" sz="2400" dirty="0"/>
              <a:t> [2005] EWHC 1018; </a:t>
            </a:r>
            <a:r>
              <a:rPr lang="en-US" sz="2400" i="1" dirty="0" err="1"/>
              <a:t>Scheldebouw</a:t>
            </a:r>
            <a:r>
              <a:rPr lang="en-US" sz="2400" i="1" dirty="0"/>
              <a:t> BV v St James Homes (Grosvenor Dock) Ltd</a:t>
            </a:r>
            <a:r>
              <a:rPr lang="en-US" sz="2400" dirty="0"/>
              <a:t> [2006] EWHC 89)</a:t>
            </a:r>
            <a:endParaRPr lang="en-NZ" sz="2400" dirty="0"/>
          </a:p>
        </p:txBody>
      </p:sp>
    </p:spTree>
    <p:extLst>
      <p:ext uri="{BB962C8B-B14F-4D97-AF65-F5344CB8AC3E}">
        <p14:creationId xmlns:p14="http://schemas.microsoft.com/office/powerpoint/2010/main" val="308862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endParaRPr lang="en-NZ" dirty="0"/>
          </a:p>
        </p:txBody>
      </p:sp>
      <p:graphicFrame>
        <p:nvGraphicFramePr>
          <p:cNvPr id="5" name="Diagram 4">
            <a:extLst>
              <a:ext uri="{FF2B5EF4-FFF2-40B4-BE49-F238E27FC236}">
                <a16:creationId xmlns:a16="http://schemas.microsoft.com/office/drawing/2014/main" id="{A7458462-266F-3A15-9B27-9D4150115EB5}"/>
              </a:ext>
            </a:extLst>
          </p:cNvPr>
          <p:cNvGraphicFramePr/>
          <p:nvPr>
            <p:extLst>
              <p:ext uri="{D42A27DB-BD31-4B8C-83A1-F6EECF244321}">
                <p14:modId xmlns:p14="http://schemas.microsoft.com/office/powerpoint/2010/main" val="283709732"/>
              </p:ext>
            </p:extLst>
          </p:nvPr>
        </p:nvGraphicFramePr>
        <p:xfrm>
          <a:off x="457199" y="1241659"/>
          <a:ext cx="8229599" cy="431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3631DFB-7FE8-DFA5-F898-D540A604EF90}"/>
              </a:ext>
            </a:extLst>
          </p:cNvPr>
          <p:cNvPicPr>
            <a:picLocks noChangeAspect="1"/>
          </p:cNvPicPr>
          <p:nvPr/>
        </p:nvPicPr>
        <p:blipFill>
          <a:blip r:embed="rId8"/>
          <a:stretch>
            <a:fillRect/>
          </a:stretch>
        </p:blipFill>
        <p:spPr>
          <a:xfrm>
            <a:off x="4726004" y="961520"/>
            <a:ext cx="3777916" cy="4810061"/>
          </a:xfrm>
          <a:prstGeom prst="rect">
            <a:avLst/>
          </a:prstGeom>
        </p:spPr>
      </p:pic>
      <p:pic>
        <p:nvPicPr>
          <p:cNvPr id="1026" name="Picture 2">
            <a:extLst>
              <a:ext uri="{FF2B5EF4-FFF2-40B4-BE49-F238E27FC236}">
                <a16:creationId xmlns:a16="http://schemas.microsoft.com/office/drawing/2014/main" id="{2E1288DB-2AE8-A5D3-E916-C780F96687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559" y="961520"/>
            <a:ext cx="3630060" cy="48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EDA8-2E49-58C1-9350-DFAA992CA5A0}"/>
              </a:ext>
            </a:extLst>
          </p:cNvPr>
          <p:cNvSpPr>
            <a:spLocks noGrp="1"/>
          </p:cNvSpPr>
          <p:nvPr>
            <p:ph type="title"/>
          </p:nvPr>
        </p:nvSpPr>
        <p:spPr>
          <a:xfrm>
            <a:off x="457200" y="2857500"/>
            <a:ext cx="8229600" cy="1143000"/>
          </a:xfrm>
        </p:spPr>
        <p:txBody>
          <a:bodyPr/>
          <a:lstStyle/>
          <a:p>
            <a:pPr algn="ctr"/>
            <a:r>
              <a:rPr lang="en-US" sz="2800" b="1" dirty="0">
                <a:latin typeface="+mn-lt"/>
              </a:rPr>
              <a:t>DEALING WITH DELAYS</a:t>
            </a:r>
            <a:endParaRPr lang="en-NZ" dirty="0"/>
          </a:p>
        </p:txBody>
      </p:sp>
    </p:spTree>
    <p:extLst>
      <p:ext uri="{BB962C8B-B14F-4D97-AF65-F5344CB8AC3E}">
        <p14:creationId xmlns:p14="http://schemas.microsoft.com/office/powerpoint/2010/main" val="285982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451-C962-CC67-F238-6D3ED62F6411}"/>
              </a:ext>
            </a:extLst>
          </p:cNvPr>
          <p:cNvSpPr>
            <a:spLocks noGrp="1"/>
          </p:cNvSpPr>
          <p:nvPr>
            <p:ph type="title"/>
          </p:nvPr>
        </p:nvSpPr>
        <p:spPr/>
        <p:txBody>
          <a:bodyPr/>
          <a:lstStyle/>
          <a:p>
            <a:r>
              <a:rPr lang="en-US" dirty="0"/>
              <a:t>NZS 3910:2013 / 3916:2013</a:t>
            </a:r>
            <a:endParaRPr lang="en-NZ" dirty="0"/>
          </a:p>
        </p:txBody>
      </p:sp>
      <p:graphicFrame>
        <p:nvGraphicFramePr>
          <p:cNvPr id="4" name="Table 4">
            <a:extLst>
              <a:ext uri="{FF2B5EF4-FFF2-40B4-BE49-F238E27FC236}">
                <a16:creationId xmlns:a16="http://schemas.microsoft.com/office/drawing/2014/main" id="{60328D3F-AD0C-DA9B-405D-F34B7EA1AB29}"/>
              </a:ext>
            </a:extLst>
          </p:cNvPr>
          <p:cNvGraphicFramePr>
            <a:graphicFrameLocks noGrp="1"/>
          </p:cNvGraphicFramePr>
          <p:nvPr>
            <p:extLst>
              <p:ext uri="{D42A27DB-BD31-4B8C-83A1-F6EECF244321}">
                <p14:modId xmlns:p14="http://schemas.microsoft.com/office/powerpoint/2010/main" val="2272379503"/>
              </p:ext>
            </p:extLst>
          </p:nvPr>
        </p:nvGraphicFramePr>
        <p:xfrm>
          <a:off x="245097" y="1677971"/>
          <a:ext cx="8619769" cy="3870305"/>
        </p:xfrm>
        <a:graphic>
          <a:graphicData uri="http://schemas.openxmlformats.org/drawingml/2006/table">
            <a:tbl>
              <a:tblPr firstRow="1" bandRow="1">
                <a:tableStyleId>{6E25E649-3F16-4E02-A733-19D2CDBF48F0}</a:tableStyleId>
              </a:tblPr>
              <a:tblGrid>
                <a:gridCol w="3315490">
                  <a:extLst>
                    <a:ext uri="{9D8B030D-6E8A-4147-A177-3AD203B41FA5}">
                      <a16:colId xmlns:a16="http://schemas.microsoft.com/office/drawing/2014/main" val="3953085859"/>
                    </a:ext>
                  </a:extLst>
                </a:gridCol>
                <a:gridCol w="1378761">
                  <a:extLst>
                    <a:ext uri="{9D8B030D-6E8A-4147-A177-3AD203B41FA5}">
                      <a16:colId xmlns:a16="http://schemas.microsoft.com/office/drawing/2014/main" val="1581496515"/>
                    </a:ext>
                  </a:extLst>
                </a:gridCol>
                <a:gridCol w="1308506">
                  <a:extLst>
                    <a:ext uri="{9D8B030D-6E8A-4147-A177-3AD203B41FA5}">
                      <a16:colId xmlns:a16="http://schemas.microsoft.com/office/drawing/2014/main" val="3955184096"/>
                    </a:ext>
                  </a:extLst>
                </a:gridCol>
                <a:gridCol w="1308506">
                  <a:extLst>
                    <a:ext uri="{9D8B030D-6E8A-4147-A177-3AD203B41FA5}">
                      <a16:colId xmlns:a16="http://schemas.microsoft.com/office/drawing/2014/main" val="2956128824"/>
                    </a:ext>
                  </a:extLst>
                </a:gridCol>
                <a:gridCol w="1308506">
                  <a:extLst>
                    <a:ext uri="{9D8B030D-6E8A-4147-A177-3AD203B41FA5}">
                      <a16:colId xmlns:a16="http://schemas.microsoft.com/office/drawing/2014/main" val="1789217542"/>
                    </a:ext>
                  </a:extLst>
                </a:gridCol>
              </a:tblGrid>
              <a:tr h="660212">
                <a:tc>
                  <a:txBody>
                    <a:bodyPr/>
                    <a:lstStyle/>
                    <a:p>
                      <a:r>
                        <a:rPr lang="en-US" sz="2400" dirty="0"/>
                        <a:t>Ground</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EOT?</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Cost?</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EOT?</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Cost?</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5584965"/>
                  </a:ext>
                </a:extLst>
              </a:tr>
              <a:tr h="827913">
                <a:tc>
                  <a:txBody>
                    <a:bodyPr/>
                    <a:lstStyle/>
                    <a:p>
                      <a:r>
                        <a:rPr lang="en-US" sz="2400" dirty="0"/>
                        <a:t>Net effect of a Variation</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Maybe</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Maybe</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3698659"/>
                  </a:ext>
                </a:extLst>
              </a:tr>
              <a:tr h="8990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Change in law</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a:t>Maybe</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Doubtful</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1102381"/>
                  </a:ext>
                </a:extLst>
              </a:tr>
              <a:tr h="6602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Not reasonably foreseeable</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Unlikely</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Unlikely</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9988539"/>
                  </a:ext>
                </a:extLst>
              </a:tr>
              <a:tr h="6602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Default by the Principal</a:t>
                      </a:r>
                      <a:endParaRPr lang="en-NZ" sz="2400" dirty="0">
                        <a:latin typeface="+mn-lt"/>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Unlikely</a:t>
                      </a:r>
                      <a:endParaRPr lang="en-NZ" sz="24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b="0" dirty="0">
                          <a:sym typeface="Wingdings" panose="05000000000000000000" pitchFamily="2" charset="2"/>
                        </a:rPr>
                        <a:t></a:t>
                      </a:r>
                      <a:endParaRPr lang="en-NZ" sz="3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t>Yes</a:t>
                      </a:r>
                      <a:endParaRPr lang="en-NZ" sz="2400" dirty="0">
                        <a:latin typeface="+mn-lt"/>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b="0" dirty="0">
                          <a:sym typeface="Wingdings" panose="05000000000000000000" pitchFamily="2" charset="2"/>
                        </a:rPr>
                        <a:t></a:t>
                      </a:r>
                      <a:endParaRPr lang="en-NZ" sz="3200" b="0" dirty="0">
                        <a:latin typeface="+mn-lt"/>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616261"/>
                  </a:ext>
                </a:extLst>
              </a:tr>
            </a:tbl>
          </a:graphicData>
        </a:graphic>
      </p:graphicFrame>
      <p:sp>
        <p:nvSpPr>
          <p:cNvPr id="6" name="TextBox 5">
            <a:extLst>
              <a:ext uri="{FF2B5EF4-FFF2-40B4-BE49-F238E27FC236}">
                <a16:creationId xmlns:a16="http://schemas.microsoft.com/office/drawing/2014/main" id="{9610407C-D380-2996-296C-1EF7153F46BF}"/>
              </a:ext>
            </a:extLst>
          </p:cNvPr>
          <p:cNvSpPr txBox="1"/>
          <p:nvPr/>
        </p:nvSpPr>
        <p:spPr>
          <a:xfrm>
            <a:off x="3751446" y="1231367"/>
            <a:ext cx="2406316" cy="461665"/>
          </a:xfrm>
          <a:prstGeom prst="rect">
            <a:avLst/>
          </a:prstGeom>
          <a:noFill/>
        </p:spPr>
        <p:txBody>
          <a:bodyPr wrap="square" rtlCol="0">
            <a:spAutoFit/>
          </a:bodyPr>
          <a:lstStyle/>
          <a:p>
            <a:pPr algn="ctr"/>
            <a:r>
              <a:rPr lang="en-US" sz="2400" b="1" dirty="0"/>
              <a:t>COVID</a:t>
            </a:r>
            <a:endParaRPr lang="en-NZ" sz="2400" b="1" dirty="0"/>
          </a:p>
        </p:txBody>
      </p:sp>
      <p:sp>
        <p:nvSpPr>
          <p:cNvPr id="7" name="TextBox 6">
            <a:extLst>
              <a:ext uri="{FF2B5EF4-FFF2-40B4-BE49-F238E27FC236}">
                <a16:creationId xmlns:a16="http://schemas.microsoft.com/office/drawing/2014/main" id="{4EFC03C4-47DC-4F42-8E52-B007A2F1686C}"/>
              </a:ext>
            </a:extLst>
          </p:cNvPr>
          <p:cNvSpPr txBox="1"/>
          <p:nvPr/>
        </p:nvSpPr>
        <p:spPr>
          <a:xfrm>
            <a:off x="6430878" y="1231367"/>
            <a:ext cx="2406316" cy="461665"/>
          </a:xfrm>
          <a:prstGeom prst="rect">
            <a:avLst/>
          </a:prstGeom>
          <a:noFill/>
        </p:spPr>
        <p:txBody>
          <a:bodyPr wrap="square" rtlCol="0">
            <a:spAutoFit/>
          </a:bodyPr>
          <a:lstStyle/>
          <a:p>
            <a:pPr algn="ctr"/>
            <a:r>
              <a:rPr lang="en-US" sz="2400" b="1" dirty="0"/>
              <a:t>SUPPLY CHAIN</a:t>
            </a:r>
            <a:endParaRPr lang="en-NZ" sz="2400" b="1" dirty="0"/>
          </a:p>
        </p:txBody>
      </p:sp>
      <p:sp>
        <p:nvSpPr>
          <p:cNvPr id="8" name="Rectangle 7">
            <a:extLst>
              <a:ext uri="{FF2B5EF4-FFF2-40B4-BE49-F238E27FC236}">
                <a16:creationId xmlns:a16="http://schemas.microsoft.com/office/drawing/2014/main" id="{3CDA2B9A-3B0C-F0A5-F0AE-52D67648F1A7}"/>
              </a:ext>
            </a:extLst>
          </p:cNvPr>
          <p:cNvSpPr/>
          <p:nvPr/>
        </p:nvSpPr>
        <p:spPr>
          <a:xfrm>
            <a:off x="6246796" y="1677971"/>
            <a:ext cx="2618070" cy="3870305"/>
          </a:xfrm>
          <a:prstGeom prst="rect">
            <a:avLst/>
          </a:prstGeom>
          <a:noFill/>
          <a:ln w="38100">
            <a:solidFill>
              <a:srgbClr val="FF9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25749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5B15F34-FA3E-952C-2D8B-6EDA29C8D325}"/>
              </a:ext>
            </a:extLst>
          </p:cNvPr>
          <p:cNvSpPr/>
          <p:nvPr/>
        </p:nvSpPr>
        <p:spPr>
          <a:xfrm>
            <a:off x="3133764" y="2300542"/>
            <a:ext cx="4661452" cy="4492487"/>
          </a:xfrm>
          <a:prstGeom prst="ellipse">
            <a:avLst/>
          </a:prstGeom>
          <a:solidFill>
            <a:srgbClr val="F0A230">
              <a:alpha val="50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n w="38100">
                <a:solidFill>
                  <a:schemeClr val="tx1"/>
                </a:solidFill>
              </a:ln>
            </a:endParaRPr>
          </a:p>
        </p:txBody>
      </p:sp>
      <p:sp>
        <p:nvSpPr>
          <p:cNvPr id="5" name="Oval 4">
            <a:extLst>
              <a:ext uri="{FF2B5EF4-FFF2-40B4-BE49-F238E27FC236}">
                <a16:creationId xmlns:a16="http://schemas.microsoft.com/office/drawing/2014/main" id="{81DC6538-65F8-578D-E370-335122A83B49}"/>
              </a:ext>
            </a:extLst>
          </p:cNvPr>
          <p:cNvSpPr/>
          <p:nvPr/>
        </p:nvSpPr>
        <p:spPr>
          <a:xfrm>
            <a:off x="1011760" y="1323195"/>
            <a:ext cx="4661452" cy="4492487"/>
          </a:xfrm>
          <a:prstGeom prst="ellipse">
            <a:avLst/>
          </a:prstGeom>
          <a:solidFill>
            <a:schemeClr val="bg1">
              <a:lumMod val="75000"/>
              <a:alpha val="5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n w="38100">
                <a:solidFill>
                  <a:schemeClr val="tx1"/>
                </a:solidFill>
              </a:ln>
            </a:endParaRPr>
          </a:p>
        </p:txBody>
      </p:sp>
      <p:sp>
        <p:nvSpPr>
          <p:cNvPr id="6" name="Oval 5">
            <a:extLst>
              <a:ext uri="{FF2B5EF4-FFF2-40B4-BE49-F238E27FC236}">
                <a16:creationId xmlns:a16="http://schemas.microsoft.com/office/drawing/2014/main" id="{17213D10-0088-E64B-8ED6-D619E8F1BC49}"/>
              </a:ext>
            </a:extLst>
          </p:cNvPr>
          <p:cNvSpPr/>
          <p:nvPr/>
        </p:nvSpPr>
        <p:spPr>
          <a:xfrm>
            <a:off x="3034373" y="422048"/>
            <a:ext cx="4661452" cy="4492487"/>
          </a:xfrm>
          <a:prstGeom prst="ellipse">
            <a:avLst/>
          </a:prstGeom>
          <a:solidFill>
            <a:schemeClr val="tx2">
              <a:lumMod val="40000"/>
              <a:lumOff val="60000"/>
              <a:alpha val="5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n w="38100">
                <a:solidFill>
                  <a:schemeClr val="tx1"/>
                </a:solidFill>
              </a:ln>
            </a:endParaRPr>
          </a:p>
        </p:txBody>
      </p:sp>
      <p:sp>
        <p:nvSpPr>
          <p:cNvPr id="7" name="TextBox 6">
            <a:extLst>
              <a:ext uri="{FF2B5EF4-FFF2-40B4-BE49-F238E27FC236}">
                <a16:creationId xmlns:a16="http://schemas.microsoft.com/office/drawing/2014/main" id="{F58DB086-643A-D220-B383-C91982A42A99}"/>
              </a:ext>
            </a:extLst>
          </p:cNvPr>
          <p:cNvSpPr txBox="1"/>
          <p:nvPr/>
        </p:nvSpPr>
        <p:spPr>
          <a:xfrm>
            <a:off x="7084788" y="6035747"/>
            <a:ext cx="1719470" cy="646331"/>
          </a:xfrm>
          <a:prstGeom prst="rect">
            <a:avLst/>
          </a:prstGeom>
          <a:noFill/>
        </p:spPr>
        <p:txBody>
          <a:bodyPr wrap="square" rtlCol="0">
            <a:spAutoFit/>
          </a:bodyPr>
          <a:lstStyle/>
          <a:p>
            <a:r>
              <a:rPr lang="en-US" sz="3600" dirty="0"/>
              <a:t>COVID</a:t>
            </a:r>
            <a:endParaRPr lang="en-NZ" sz="3600" dirty="0"/>
          </a:p>
        </p:txBody>
      </p:sp>
      <p:sp>
        <p:nvSpPr>
          <p:cNvPr id="8" name="TextBox 7">
            <a:extLst>
              <a:ext uri="{FF2B5EF4-FFF2-40B4-BE49-F238E27FC236}">
                <a16:creationId xmlns:a16="http://schemas.microsoft.com/office/drawing/2014/main" id="{D81C9F5E-3306-9B5A-9288-E7FEECCD009E}"/>
              </a:ext>
            </a:extLst>
          </p:cNvPr>
          <p:cNvSpPr txBox="1"/>
          <p:nvPr/>
        </p:nvSpPr>
        <p:spPr>
          <a:xfrm>
            <a:off x="36065" y="899965"/>
            <a:ext cx="1871041" cy="1200329"/>
          </a:xfrm>
          <a:prstGeom prst="rect">
            <a:avLst/>
          </a:prstGeom>
          <a:noFill/>
        </p:spPr>
        <p:txBody>
          <a:bodyPr wrap="square" rtlCol="0">
            <a:spAutoFit/>
          </a:bodyPr>
          <a:lstStyle/>
          <a:p>
            <a:r>
              <a:rPr lang="en-US" sz="3600" dirty="0"/>
              <a:t>CLIMATE CHANGE</a:t>
            </a:r>
            <a:endParaRPr lang="en-NZ" sz="3600" dirty="0"/>
          </a:p>
        </p:txBody>
      </p:sp>
      <p:sp>
        <p:nvSpPr>
          <p:cNvPr id="9" name="TextBox 8">
            <a:extLst>
              <a:ext uri="{FF2B5EF4-FFF2-40B4-BE49-F238E27FC236}">
                <a16:creationId xmlns:a16="http://schemas.microsoft.com/office/drawing/2014/main" id="{B18D728D-B558-B9F6-CED2-A8BE172DB35B}"/>
              </a:ext>
            </a:extLst>
          </p:cNvPr>
          <p:cNvSpPr txBox="1"/>
          <p:nvPr/>
        </p:nvSpPr>
        <p:spPr>
          <a:xfrm>
            <a:off x="7267572" y="382292"/>
            <a:ext cx="1939790" cy="1200329"/>
          </a:xfrm>
          <a:prstGeom prst="rect">
            <a:avLst/>
          </a:prstGeom>
          <a:noFill/>
        </p:spPr>
        <p:txBody>
          <a:bodyPr wrap="square" rtlCol="0">
            <a:spAutoFit/>
          </a:bodyPr>
          <a:lstStyle/>
          <a:p>
            <a:r>
              <a:rPr lang="en-US" sz="3600" dirty="0"/>
              <a:t>NEW ZEALAND</a:t>
            </a:r>
            <a:endParaRPr lang="en-NZ" sz="3600" dirty="0"/>
          </a:p>
        </p:txBody>
      </p:sp>
      <p:sp>
        <p:nvSpPr>
          <p:cNvPr id="10" name="TextBox 9">
            <a:extLst>
              <a:ext uri="{FF2B5EF4-FFF2-40B4-BE49-F238E27FC236}">
                <a16:creationId xmlns:a16="http://schemas.microsoft.com/office/drawing/2014/main" id="{F479A009-3B9B-F531-E89C-8C8FA821A00C}"/>
              </a:ext>
            </a:extLst>
          </p:cNvPr>
          <p:cNvSpPr txBox="1"/>
          <p:nvPr/>
        </p:nvSpPr>
        <p:spPr>
          <a:xfrm>
            <a:off x="3446848" y="4821889"/>
            <a:ext cx="1262270" cy="523220"/>
          </a:xfrm>
          <a:prstGeom prst="rect">
            <a:avLst/>
          </a:prstGeom>
          <a:noFill/>
        </p:spPr>
        <p:txBody>
          <a:bodyPr wrap="square" rtlCol="0">
            <a:spAutoFit/>
          </a:bodyPr>
          <a:lstStyle/>
          <a:p>
            <a:r>
              <a:rPr lang="en-US" sz="2800" b="1" i="1" dirty="0"/>
              <a:t>Delays</a:t>
            </a:r>
            <a:endParaRPr lang="en-NZ" sz="2800" b="1" i="1" dirty="0"/>
          </a:p>
        </p:txBody>
      </p:sp>
      <p:sp>
        <p:nvSpPr>
          <p:cNvPr id="11" name="TextBox 10">
            <a:extLst>
              <a:ext uri="{FF2B5EF4-FFF2-40B4-BE49-F238E27FC236}">
                <a16:creationId xmlns:a16="http://schemas.microsoft.com/office/drawing/2014/main" id="{2F07CEDF-63EA-A957-2D2E-3E041ED70B43}"/>
              </a:ext>
            </a:extLst>
          </p:cNvPr>
          <p:cNvSpPr txBox="1"/>
          <p:nvPr/>
        </p:nvSpPr>
        <p:spPr>
          <a:xfrm>
            <a:off x="4202220" y="2876940"/>
            <a:ext cx="1262270" cy="1384995"/>
          </a:xfrm>
          <a:prstGeom prst="rect">
            <a:avLst/>
          </a:prstGeom>
          <a:noFill/>
        </p:spPr>
        <p:txBody>
          <a:bodyPr wrap="square" rtlCol="0">
            <a:spAutoFit/>
          </a:bodyPr>
          <a:lstStyle/>
          <a:p>
            <a:r>
              <a:rPr lang="en-US" sz="2800" b="1" i="1" dirty="0"/>
              <a:t>Supply Chain Issues</a:t>
            </a:r>
            <a:endParaRPr lang="en-NZ" sz="2800" b="1" i="1" dirty="0"/>
          </a:p>
        </p:txBody>
      </p:sp>
      <p:sp>
        <p:nvSpPr>
          <p:cNvPr id="12" name="TextBox 11">
            <a:extLst>
              <a:ext uri="{FF2B5EF4-FFF2-40B4-BE49-F238E27FC236}">
                <a16:creationId xmlns:a16="http://schemas.microsoft.com/office/drawing/2014/main" id="{02D69A4F-9AFC-CE51-1011-314E4F4871E7}"/>
              </a:ext>
            </a:extLst>
          </p:cNvPr>
          <p:cNvSpPr txBox="1"/>
          <p:nvPr/>
        </p:nvSpPr>
        <p:spPr>
          <a:xfrm>
            <a:off x="5690604" y="2668291"/>
            <a:ext cx="1684683" cy="1384995"/>
          </a:xfrm>
          <a:prstGeom prst="rect">
            <a:avLst/>
          </a:prstGeom>
          <a:noFill/>
        </p:spPr>
        <p:txBody>
          <a:bodyPr wrap="square" rtlCol="0">
            <a:spAutoFit/>
          </a:bodyPr>
          <a:lstStyle/>
          <a:p>
            <a:r>
              <a:rPr lang="en-US" sz="2800" b="1" i="1" dirty="0"/>
              <a:t>Skilled </a:t>
            </a:r>
            <a:r>
              <a:rPr lang="en-US" sz="2800" b="1" i="1" dirty="0" err="1"/>
              <a:t>Labour</a:t>
            </a:r>
            <a:r>
              <a:rPr lang="en-US" sz="2800" b="1" i="1" dirty="0"/>
              <a:t> Shortages</a:t>
            </a:r>
            <a:endParaRPr lang="en-NZ" sz="2800" b="1" i="1" dirty="0"/>
          </a:p>
        </p:txBody>
      </p:sp>
      <p:sp>
        <p:nvSpPr>
          <p:cNvPr id="13" name="TextBox 12">
            <a:extLst>
              <a:ext uri="{FF2B5EF4-FFF2-40B4-BE49-F238E27FC236}">
                <a16:creationId xmlns:a16="http://schemas.microsoft.com/office/drawing/2014/main" id="{E96B94A5-43D2-8C6F-6067-062F316997C0}"/>
              </a:ext>
            </a:extLst>
          </p:cNvPr>
          <p:cNvSpPr txBox="1"/>
          <p:nvPr/>
        </p:nvSpPr>
        <p:spPr>
          <a:xfrm>
            <a:off x="3302728" y="1498739"/>
            <a:ext cx="1684683" cy="954107"/>
          </a:xfrm>
          <a:prstGeom prst="rect">
            <a:avLst/>
          </a:prstGeom>
          <a:noFill/>
        </p:spPr>
        <p:txBody>
          <a:bodyPr wrap="square" rtlCol="0">
            <a:spAutoFit/>
          </a:bodyPr>
          <a:lstStyle/>
          <a:p>
            <a:r>
              <a:rPr lang="en-US" sz="2800" b="1" i="1" dirty="0"/>
              <a:t>Strong Demand</a:t>
            </a:r>
            <a:endParaRPr lang="en-NZ" sz="2800" b="1" i="1" dirty="0"/>
          </a:p>
        </p:txBody>
      </p:sp>
      <p:sp>
        <p:nvSpPr>
          <p:cNvPr id="14" name="TextBox 13">
            <a:extLst>
              <a:ext uri="{FF2B5EF4-FFF2-40B4-BE49-F238E27FC236}">
                <a16:creationId xmlns:a16="http://schemas.microsoft.com/office/drawing/2014/main" id="{FDD2041E-8579-8433-8A1D-0569231775AB}"/>
              </a:ext>
            </a:extLst>
          </p:cNvPr>
          <p:cNvSpPr txBox="1"/>
          <p:nvPr/>
        </p:nvSpPr>
        <p:spPr>
          <a:xfrm>
            <a:off x="7812608" y="2497308"/>
            <a:ext cx="1480106" cy="1384995"/>
          </a:xfrm>
          <a:prstGeom prst="rect">
            <a:avLst/>
          </a:prstGeom>
          <a:noFill/>
        </p:spPr>
        <p:txBody>
          <a:bodyPr wrap="square" rtlCol="0">
            <a:spAutoFit/>
          </a:bodyPr>
          <a:lstStyle/>
          <a:p>
            <a:r>
              <a:rPr lang="en-US" sz="2800" b="1" i="1" dirty="0"/>
              <a:t>Rising Interest Rates</a:t>
            </a:r>
            <a:endParaRPr lang="en-NZ" sz="2800" b="1" i="1" dirty="0"/>
          </a:p>
        </p:txBody>
      </p:sp>
      <p:sp>
        <p:nvSpPr>
          <p:cNvPr id="15" name="TextBox 14">
            <a:extLst>
              <a:ext uri="{FF2B5EF4-FFF2-40B4-BE49-F238E27FC236}">
                <a16:creationId xmlns:a16="http://schemas.microsoft.com/office/drawing/2014/main" id="{73E4CFF5-74F4-26CD-5EB8-F52D35BBB9AF}"/>
              </a:ext>
            </a:extLst>
          </p:cNvPr>
          <p:cNvSpPr txBox="1"/>
          <p:nvPr/>
        </p:nvSpPr>
        <p:spPr>
          <a:xfrm>
            <a:off x="5169625" y="5193118"/>
            <a:ext cx="1813068" cy="523220"/>
          </a:xfrm>
          <a:prstGeom prst="rect">
            <a:avLst/>
          </a:prstGeom>
          <a:noFill/>
        </p:spPr>
        <p:txBody>
          <a:bodyPr wrap="square" rtlCol="0">
            <a:spAutoFit/>
          </a:bodyPr>
          <a:lstStyle/>
          <a:p>
            <a:r>
              <a:rPr lang="en-US" sz="2800" b="1" i="1" dirty="0"/>
              <a:t>Lockdowns</a:t>
            </a:r>
            <a:endParaRPr lang="en-NZ" sz="2800" b="1" i="1" dirty="0"/>
          </a:p>
        </p:txBody>
      </p:sp>
      <p:sp>
        <p:nvSpPr>
          <p:cNvPr id="16" name="TextBox 15">
            <a:extLst>
              <a:ext uri="{FF2B5EF4-FFF2-40B4-BE49-F238E27FC236}">
                <a16:creationId xmlns:a16="http://schemas.microsoft.com/office/drawing/2014/main" id="{90EC9D99-3723-BAE3-226F-7E251ACC2F6F}"/>
              </a:ext>
            </a:extLst>
          </p:cNvPr>
          <p:cNvSpPr txBox="1"/>
          <p:nvPr/>
        </p:nvSpPr>
        <p:spPr>
          <a:xfrm>
            <a:off x="5255766" y="1310687"/>
            <a:ext cx="1813068" cy="523220"/>
          </a:xfrm>
          <a:prstGeom prst="rect">
            <a:avLst/>
          </a:prstGeom>
          <a:noFill/>
        </p:spPr>
        <p:txBody>
          <a:bodyPr wrap="square" rtlCol="0">
            <a:spAutoFit/>
          </a:bodyPr>
          <a:lstStyle/>
          <a:p>
            <a:r>
              <a:rPr lang="en-US" sz="2800" b="1" i="1" dirty="0"/>
              <a:t>NZS3910</a:t>
            </a:r>
            <a:endParaRPr lang="en-NZ" sz="2800" b="1" i="1" dirty="0"/>
          </a:p>
        </p:txBody>
      </p:sp>
      <p:pic>
        <p:nvPicPr>
          <p:cNvPr id="1026" name="Picture 2" descr="Photos: Auckland flooded after torrential downpour">
            <a:extLst>
              <a:ext uri="{FF2B5EF4-FFF2-40B4-BE49-F238E27FC236}">
                <a16:creationId xmlns:a16="http://schemas.microsoft.com/office/drawing/2014/main" id="{BA7029ED-B895-AB7F-269F-71F4A4D56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7" y="2542275"/>
            <a:ext cx="3767846" cy="2246317"/>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FE83D2E-98F3-0F60-F5B4-9E47CEE9A812}"/>
              </a:ext>
            </a:extLst>
          </p:cNvPr>
          <p:cNvSpPr>
            <a:spLocks noGrp="1"/>
          </p:cNvSpPr>
          <p:nvPr>
            <p:ph type="title"/>
          </p:nvPr>
        </p:nvSpPr>
        <p:spPr>
          <a:xfrm>
            <a:off x="457200" y="274638"/>
            <a:ext cx="8229600" cy="1143000"/>
          </a:xfrm>
        </p:spPr>
        <p:txBody>
          <a:bodyPr/>
          <a:lstStyle/>
          <a:p>
            <a:r>
              <a:rPr lang="en-US" dirty="0"/>
              <a:t>Background</a:t>
            </a:r>
            <a:endParaRPr lang="en-NZ" dirty="0"/>
          </a:p>
        </p:txBody>
      </p:sp>
    </p:spTree>
    <p:extLst>
      <p:ext uri="{BB962C8B-B14F-4D97-AF65-F5344CB8AC3E}">
        <p14:creationId xmlns:p14="http://schemas.microsoft.com/office/powerpoint/2010/main" val="370727300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1000" fill="hold"/>
                                        <p:tgtEl>
                                          <p:spTgt spid="1026"/>
                                        </p:tgtEl>
                                        <p:attrNameLst>
                                          <p:attrName>ppt_w</p:attrName>
                                        </p:attrNameLst>
                                      </p:cBhvr>
                                      <p:tavLst>
                                        <p:tav tm="0">
                                          <p:val>
                                            <p:fltVal val="0"/>
                                          </p:val>
                                        </p:tav>
                                        <p:tav tm="100000">
                                          <p:val>
                                            <p:strVal val="#ppt_w"/>
                                          </p:val>
                                        </p:tav>
                                      </p:tavLst>
                                    </p:anim>
                                    <p:anim calcmode="lin" valueType="num">
                                      <p:cBhvr>
                                        <p:cTn id="48" dur="1000" fill="hold"/>
                                        <p:tgtEl>
                                          <p:spTgt spid="1026"/>
                                        </p:tgtEl>
                                        <p:attrNameLst>
                                          <p:attrName>ppt_h</p:attrName>
                                        </p:attrNameLst>
                                      </p:cBhvr>
                                      <p:tavLst>
                                        <p:tav tm="0">
                                          <p:val>
                                            <p:fltVal val="0"/>
                                          </p:val>
                                        </p:tav>
                                        <p:tav tm="100000">
                                          <p:val>
                                            <p:strVal val="#ppt_h"/>
                                          </p:val>
                                        </p:tav>
                                      </p:tavLst>
                                    </p:anim>
                                    <p:anim calcmode="lin" valueType="num">
                                      <p:cBhvr>
                                        <p:cTn id="49" dur="1000" fill="hold"/>
                                        <p:tgtEl>
                                          <p:spTgt spid="1026"/>
                                        </p:tgtEl>
                                        <p:attrNameLst>
                                          <p:attrName>style.rotation</p:attrName>
                                        </p:attrNameLst>
                                      </p:cBhvr>
                                      <p:tavLst>
                                        <p:tav tm="0">
                                          <p:val>
                                            <p:fltVal val="90"/>
                                          </p:val>
                                        </p:tav>
                                        <p:tav tm="100000">
                                          <p:val>
                                            <p:fltVal val="0"/>
                                          </p:val>
                                        </p:tav>
                                      </p:tavLst>
                                    </p:anim>
                                    <p:animEffect transition="in" filter="fade">
                                      <p:cBhvr>
                                        <p:cTn id="50" dur="1000"/>
                                        <p:tgtEl>
                                          <p:spTgt spid="102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D1E1-62E4-6A57-5244-68096A5B011F}"/>
              </a:ext>
            </a:extLst>
          </p:cNvPr>
          <p:cNvSpPr>
            <a:spLocks noGrp="1"/>
          </p:cNvSpPr>
          <p:nvPr>
            <p:ph type="title"/>
          </p:nvPr>
        </p:nvSpPr>
        <p:spPr>
          <a:xfrm>
            <a:off x="457200" y="274638"/>
            <a:ext cx="8229600" cy="759032"/>
          </a:xfrm>
        </p:spPr>
        <p:txBody>
          <a:bodyPr/>
          <a:lstStyle/>
          <a:p>
            <a:r>
              <a:rPr lang="en-US" dirty="0"/>
              <a:t>Concurrent  Delay - Competing Considerations</a:t>
            </a:r>
            <a:endParaRPr lang="en-NZ" dirty="0"/>
          </a:p>
        </p:txBody>
      </p:sp>
      <p:graphicFrame>
        <p:nvGraphicFramePr>
          <p:cNvPr id="4" name="Diagram 3">
            <a:extLst>
              <a:ext uri="{FF2B5EF4-FFF2-40B4-BE49-F238E27FC236}">
                <a16:creationId xmlns:a16="http://schemas.microsoft.com/office/drawing/2014/main" id="{6BC9563C-D0A4-8D91-A56F-B592728C1A6D}"/>
              </a:ext>
            </a:extLst>
          </p:cNvPr>
          <p:cNvGraphicFramePr/>
          <p:nvPr>
            <p:extLst>
              <p:ext uri="{D42A27DB-BD31-4B8C-83A1-F6EECF244321}">
                <p14:modId xmlns:p14="http://schemas.microsoft.com/office/powerpoint/2010/main" val="886367393"/>
              </p:ext>
            </p:extLst>
          </p:nvPr>
        </p:nvGraphicFramePr>
        <p:xfrm>
          <a:off x="993911" y="2454474"/>
          <a:ext cx="7116417" cy="3336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BE6AA5C-0704-4333-AAE6-4989818B5B5D}"/>
              </a:ext>
            </a:extLst>
          </p:cNvPr>
          <p:cNvSpPr txBox="1"/>
          <p:nvPr/>
        </p:nvSpPr>
        <p:spPr>
          <a:xfrm>
            <a:off x="546651" y="1442125"/>
            <a:ext cx="7832036" cy="830997"/>
          </a:xfrm>
          <a:prstGeom prst="rect">
            <a:avLst/>
          </a:prstGeom>
          <a:noFill/>
        </p:spPr>
        <p:txBody>
          <a:bodyPr wrap="square" rtlCol="0">
            <a:spAutoFit/>
          </a:bodyPr>
          <a:lstStyle/>
          <a:p>
            <a:r>
              <a:rPr lang="en-US" sz="2400" b="1" dirty="0"/>
              <a:t>Obverse Problem:  </a:t>
            </a:r>
            <a:r>
              <a:rPr lang="en-US" sz="2400" dirty="0"/>
              <a:t>Overlapping critical delay caused independently by a culpable event and a non-culpable event.</a:t>
            </a:r>
            <a:endParaRPr lang="en-NZ" sz="2400" dirty="0"/>
          </a:p>
        </p:txBody>
      </p:sp>
    </p:spTree>
    <p:extLst>
      <p:ext uri="{BB962C8B-B14F-4D97-AF65-F5344CB8AC3E}">
        <p14:creationId xmlns:p14="http://schemas.microsoft.com/office/powerpoint/2010/main" val="3314805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6000" tmFilter="0, 0; .2, .5; .8, .5; 1, 0"/>
                                        <p:tgtEl>
                                          <p:spTgt spid="4">
                                            <p:graphicEl>
                                              <a:dgm id="{A35EA4AD-9A42-4026-B8C4-6F78EA448ED8}"/>
                                            </p:graphicEl>
                                          </p:spTgt>
                                        </p:tgtEl>
                                      </p:cBhvr>
                                    </p:animEffect>
                                    <p:animScale>
                                      <p:cBhvr>
                                        <p:cTn id="7" dur="3000" autoRev="1" fill="hold"/>
                                        <p:tgtEl>
                                          <p:spTgt spid="4">
                                            <p:graphicEl>
                                              <a:dgm id="{A35EA4AD-9A42-4026-B8C4-6F78EA448ED8}"/>
                                            </p:graphicEl>
                                          </p:spTgt>
                                        </p:tgtEl>
                                      </p:cBhvr>
                                      <p:by x="105000" y="105000"/>
                                    </p:animScale>
                                  </p:childTnLst>
                                </p:cTn>
                              </p:par>
                              <p:par>
                                <p:cTn id="8" presetID="26" presetClass="emph" presetSubtype="0" fill="hold" grpId="0" nodeType="withEffect">
                                  <p:stCondLst>
                                    <p:cond delay="1000"/>
                                  </p:stCondLst>
                                  <p:childTnLst>
                                    <p:animEffect transition="out" filter="fade">
                                      <p:cBhvr>
                                        <p:cTn id="9" dur="6000" tmFilter="0, 0; .2, .5; .8, .5; 1, 0"/>
                                        <p:tgtEl>
                                          <p:spTgt spid="4">
                                            <p:graphicEl>
                                              <a:dgm id="{955C0696-643E-47DC-8CB6-14A60F1D0CC4}"/>
                                            </p:graphicEl>
                                          </p:spTgt>
                                        </p:tgtEl>
                                      </p:cBhvr>
                                    </p:animEffect>
                                    <p:animScale>
                                      <p:cBhvr>
                                        <p:cTn id="10" dur="3000" autoRev="1" fill="hold"/>
                                        <p:tgtEl>
                                          <p:spTgt spid="4">
                                            <p:graphicEl>
                                              <a:dgm id="{955C0696-643E-47DC-8CB6-14A60F1D0CC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8B76-0870-4E0F-1ACF-AB0A4FCDB79A}"/>
              </a:ext>
            </a:extLst>
          </p:cNvPr>
          <p:cNvSpPr>
            <a:spLocks noGrp="1"/>
          </p:cNvSpPr>
          <p:nvPr>
            <p:ph type="title"/>
          </p:nvPr>
        </p:nvSpPr>
        <p:spPr/>
        <p:txBody>
          <a:bodyPr/>
          <a:lstStyle/>
          <a:p>
            <a:r>
              <a:rPr lang="en-US" dirty="0"/>
              <a:t>Different Solutions</a:t>
            </a:r>
            <a:endParaRPr lang="en-NZ" dirty="0"/>
          </a:p>
        </p:txBody>
      </p:sp>
      <p:sp>
        <p:nvSpPr>
          <p:cNvPr id="3" name="Text Placeholder 2">
            <a:extLst>
              <a:ext uri="{FF2B5EF4-FFF2-40B4-BE49-F238E27FC236}">
                <a16:creationId xmlns:a16="http://schemas.microsoft.com/office/drawing/2014/main" id="{09B93CE5-1D7F-45A7-C20C-9C61F2FB1289}"/>
              </a:ext>
            </a:extLst>
          </p:cNvPr>
          <p:cNvSpPr>
            <a:spLocks noGrp="1"/>
          </p:cNvSpPr>
          <p:nvPr>
            <p:ph type="body" sz="quarter" idx="10"/>
          </p:nvPr>
        </p:nvSpPr>
        <p:spPr>
          <a:xfrm>
            <a:off x="457200" y="1282148"/>
            <a:ext cx="8229600" cy="4556677"/>
          </a:xfrm>
        </p:spPr>
        <p:txBody>
          <a:bodyPr/>
          <a:lstStyle/>
          <a:p>
            <a:pPr>
              <a:spcBef>
                <a:spcPts val="1800"/>
              </a:spcBef>
            </a:pPr>
            <a:r>
              <a:rPr lang="en-US" sz="2500" b="1" spc="-150" dirty="0">
                <a:latin typeface="Arial" panose="020B0604020202020204" pitchFamily="34" charset="0"/>
                <a:cs typeface="Arial" panose="020B0604020202020204" pitchFamily="34" charset="0"/>
              </a:rPr>
              <a:t>Dominant Cause approach</a:t>
            </a:r>
          </a:p>
          <a:p>
            <a:pPr marL="0" indent="0">
              <a:spcBef>
                <a:spcPts val="1200"/>
              </a:spcBef>
            </a:pPr>
            <a:r>
              <a:rPr lang="en-US" sz="2500" spc="-150" dirty="0">
                <a:latin typeface="Arial" panose="020B0604020202020204" pitchFamily="34" charset="0"/>
                <a:cs typeface="Arial" panose="020B0604020202020204" pitchFamily="34" charset="0"/>
              </a:rPr>
              <a:t>Contractor only entitled to EOT where the Principal’s delay is the “</a:t>
            </a:r>
            <a:r>
              <a:rPr lang="en-US" sz="2500" i="1" spc="-150" dirty="0">
                <a:latin typeface="Arial" panose="020B0604020202020204" pitchFamily="34" charset="0"/>
                <a:cs typeface="Arial" panose="020B0604020202020204" pitchFamily="34" charset="0"/>
              </a:rPr>
              <a:t>dominant cause</a:t>
            </a:r>
            <a:r>
              <a:rPr lang="en-US" sz="2500" spc="-150" dirty="0">
                <a:latin typeface="Arial" panose="020B0604020202020204" pitchFamily="34" charset="0"/>
                <a:cs typeface="Arial" panose="020B0604020202020204" pitchFamily="34" charset="0"/>
              </a:rPr>
              <a:t>”. </a:t>
            </a:r>
          </a:p>
          <a:p>
            <a:pPr>
              <a:spcBef>
                <a:spcPts val="1800"/>
              </a:spcBef>
            </a:pPr>
            <a:r>
              <a:rPr lang="en-US" sz="2500" b="1" spc="-150" dirty="0">
                <a:latin typeface="Arial" panose="020B0604020202020204" pitchFamily="34" charset="0"/>
                <a:cs typeface="Arial" panose="020B0604020202020204" pitchFamily="34" charset="0"/>
              </a:rPr>
              <a:t>Apportionment approach</a:t>
            </a:r>
          </a:p>
          <a:p>
            <a:pPr marL="0" indent="0">
              <a:spcBef>
                <a:spcPts val="900"/>
              </a:spcBef>
            </a:pPr>
            <a:r>
              <a:rPr lang="en-US" sz="2500" spc="-150" dirty="0">
                <a:latin typeface="Arial" panose="020B0604020202020204" pitchFamily="34" charset="0"/>
                <a:cs typeface="Arial" panose="020B0604020202020204" pitchFamily="34" charset="0"/>
              </a:rPr>
              <a:t>Responsibility for concurrent delay is apportioned based on what is fair and reasonable.</a:t>
            </a:r>
          </a:p>
          <a:p>
            <a:pPr>
              <a:spcBef>
                <a:spcPts val="1800"/>
              </a:spcBef>
            </a:pPr>
            <a:r>
              <a:rPr lang="en-US" sz="2500" b="1" i="1" spc="-150" dirty="0">
                <a:latin typeface="Arial" panose="020B0604020202020204" pitchFamily="34" charset="0"/>
                <a:cs typeface="Arial" panose="020B0604020202020204" pitchFamily="34" charset="0"/>
              </a:rPr>
              <a:t>Malmaison </a:t>
            </a:r>
            <a:r>
              <a:rPr lang="en-US" sz="2500" b="1" spc="-150" dirty="0">
                <a:latin typeface="Arial" panose="020B0604020202020204" pitchFamily="34" charset="0"/>
                <a:cs typeface="Arial" panose="020B0604020202020204" pitchFamily="34" charset="0"/>
              </a:rPr>
              <a:t>approach</a:t>
            </a:r>
          </a:p>
          <a:p>
            <a:pPr marL="0" indent="0">
              <a:spcBef>
                <a:spcPts val="900"/>
              </a:spcBef>
            </a:pPr>
            <a:r>
              <a:rPr lang="en-US" sz="2500" spc="-150" dirty="0">
                <a:latin typeface="Arial" panose="020B0604020202020204" pitchFamily="34" charset="0"/>
                <a:cs typeface="Arial" panose="020B0604020202020204" pitchFamily="34" charset="0"/>
              </a:rPr>
              <a:t>Contractor is entitled to EOT for the full period of concurrent delay, but no time-related costs.</a:t>
            </a:r>
          </a:p>
          <a:p>
            <a:endParaRPr lang="en-NZ" dirty="0"/>
          </a:p>
        </p:txBody>
      </p:sp>
    </p:spTree>
    <p:extLst>
      <p:ext uri="{BB962C8B-B14F-4D97-AF65-F5344CB8AC3E}">
        <p14:creationId xmlns:p14="http://schemas.microsoft.com/office/powerpoint/2010/main" val="18932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AF88-42B5-9D73-68BE-41DE2E29A81F}"/>
              </a:ext>
            </a:extLst>
          </p:cNvPr>
          <p:cNvSpPr>
            <a:spLocks noGrp="1"/>
          </p:cNvSpPr>
          <p:nvPr>
            <p:ph type="title"/>
          </p:nvPr>
        </p:nvSpPr>
        <p:spPr/>
        <p:txBody>
          <a:bodyPr/>
          <a:lstStyle/>
          <a:p>
            <a:r>
              <a:rPr lang="en-US" dirty="0"/>
              <a:t>Correct Approach?</a:t>
            </a:r>
            <a:endParaRPr lang="en-NZ" dirty="0"/>
          </a:p>
        </p:txBody>
      </p:sp>
      <p:sp>
        <p:nvSpPr>
          <p:cNvPr id="3" name="Text Placeholder 2">
            <a:extLst>
              <a:ext uri="{FF2B5EF4-FFF2-40B4-BE49-F238E27FC236}">
                <a16:creationId xmlns:a16="http://schemas.microsoft.com/office/drawing/2014/main" id="{51A432D7-C1AB-1E3C-B2FA-24BD98EB5B41}"/>
              </a:ext>
            </a:extLst>
          </p:cNvPr>
          <p:cNvSpPr>
            <a:spLocks noGrp="1"/>
          </p:cNvSpPr>
          <p:nvPr>
            <p:ph type="body" sz="quarter" idx="10"/>
          </p:nvPr>
        </p:nvSpPr>
        <p:spPr/>
        <p:txBody>
          <a:bodyPr/>
          <a:lstStyle/>
          <a:p>
            <a:pPr>
              <a:spcBef>
                <a:spcPts val="3000"/>
              </a:spcBef>
            </a:pPr>
            <a:r>
              <a:rPr lang="en-US" sz="2600" spc="-150" dirty="0">
                <a:latin typeface="Arial" panose="020B0604020202020204" pitchFamily="34" charset="0"/>
                <a:cs typeface="Arial" panose="020B0604020202020204" pitchFamily="34" charset="0"/>
              </a:rPr>
              <a:t>Possibly </a:t>
            </a:r>
            <a:r>
              <a:rPr lang="en-US" sz="2600" i="1" spc="-150" dirty="0">
                <a:latin typeface="Arial" panose="020B0604020202020204" pitchFamily="34" charset="0"/>
                <a:cs typeface="Arial" panose="020B0604020202020204" pitchFamily="34" charset="0"/>
              </a:rPr>
              <a:t>Malmaison</a:t>
            </a:r>
            <a:r>
              <a:rPr lang="en-US" sz="2600" spc="-150" dirty="0">
                <a:latin typeface="Arial" panose="020B0604020202020204" pitchFamily="34" charset="0"/>
                <a:cs typeface="Arial" panose="020B0604020202020204" pitchFamily="34" charset="0"/>
              </a:rPr>
              <a:t> (ie full EOT but no time-related costs).</a:t>
            </a:r>
          </a:p>
          <a:p>
            <a:pPr marL="0">
              <a:spcBef>
                <a:spcPts val="3000"/>
              </a:spcBef>
            </a:pPr>
            <a:r>
              <a:rPr lang="en-US" sz="2600" spc="-150" dirty="0">
                <a:latin typeface="Arial" panose="020B0604020202020204" pitchFamily="34" charset="0"/>
                <a:cs typeface="Arial" panose="020B0604020202020204" pitchFamily="34" charset="0"/>
              </a:rPr>
              <a:t>However, … </a:t>
            </a:r>
          </a:p>
          <a:p>
            <a:pPr>
              <a:spcBef>
                <a:spcPts val="1800"/>
              </a:spcBef>
              <a:buFont typeface="Arial" panose="020B0604020202020204" pitchFamily="34" charset="0"/>
              <a:buChar char="•"/>
              <a:tabLst>
                <a:tab pos="357188" algn="l"/>
              </a:tabLst>
            </a:pPr>
            <a:r>
              <a:rPr lang="en-US" sz="2600" spc="-150" dirty="0">
                <a:latin typeface="Arial" panose="020B0604020202020204" pitchFamily="34" charset="0"/>
                <a:cs typeface="Arial" panose="020B0604020202020204" pitchFamily="34" charset="0"/>
              </a:rPr>
              <a:t>Arguable threshold requirement of “</a:t>
            </a:r>
            <a:r>
              <a:rPr lang="en-US" sz="2600" b="1" i="1" spc="-150" dirty="0">
                <a:latin typeface="Arial" panose="020B0604020202020204" pitchFamily="34" charset="0"/>
                <a:cs typeface="Arial" panose="020B0604020202020204" pitchFamily="34" charset="0"/>
              </a:rPr>
              <a:t>approximately equal causative potency</a:t>
            </a:r>
            <a:r>
              <a:rPr lang="en-US" sz="2600" spc="-150" dirty="0">
                <a:latin typeface="Arial" panose="020B0604020202020204" pitchFamily="34" charset="0"/>
                <a:cs typeface="Arial" panose="020B0604020202020204" pitchFamily="34" charset="0"/>
              </a:rPr>
              <a:t>”. </a:t>
            </a:r>
          </a:p>
          <a:p>
            <a:pPr marL="357188" indent="-357188">
              <a:spcBef>
                <a:spcPts val="1800"/>
              </a:spcBef>
              <a:buFont typeface="Arial" panose="020B0604020202020204" pitchFamily="34" charset="0"/>
              <a:buChar char="•"/>
            </a:pPr>
            <a:r>
              <a:rPr lang="en-US" sz="2600" spc="-150" dirty="0">
                <a:latin typeface="Arial" panose="020B0604020202020204" pitchFamily="34" charset="0"/>
                <a:cs typeface="Arial" panose="020B0604020202020204" pitchFamily="34" charset="0"/>
              </a:rPr>
              <a:t>Growing authority that if a </a:t>
            </a:r>
            <a:r>
              <a:rPr lang="en-US" sz="2600" b="1" spc="-150" dirty="0">
                <a:latin typeface="Arial" panose="020B0604020202020204" pitchFamily="34" charset="0"/>
                <a:cs typeface="Arial" panose="020B0604020202020204" pitchFamily="34" charset="0"/>
              </a:rPr>
              <a:t>culpable event</a:t>
            </a:r>
            <a:r>
              <a:rPr lang="en-US" sz="2600" spc="-150" dirty="0">
                <a:latin typeface="Arial" panose="020B0604020202020204" pitchFamily="34" charset="0"/>
                <a:cs typeface="Arial" panose="020B0604020202020204" pitchFamily="34" charset="0"/>
              </a:rPr>
              <a:t> occurs first, any later non-culpable delay is not an effective cause of delay. </a:t>
            </a:r>
          </a:p>
          <a:p>
            <a:pPr marL="357188" indent="-357188">
              <a:spcBef>
                <a:spcPts val="1800"/>
              </a:spcBef>
              <a:buFont typeface="Arial" panose="020B0604020202020204" pitchFamily="34" charset="0"/>
              <a:buChar char="•"/>
            </a:pPr>
            <a:r>
              <a:rPr lang="en-US" sz="2600" spc="-150" dirty="0">
                <a:latin typeface="Arial" panose="020B0604020202020204" pitchFamily="34" charset="0"/>
                <a:cs typeface="Arial" panose="020B0604020202020204" pitchFamily="34" charset="0"/>
              </a:rPr>
              <a:t>Specific wording of 3910 causes complications. </a:t>
            </a:r>
          </a:p>
          <a:p>
            <a:pPr marL="0">
              <a:spcBef>
                <a:spcPts val="0"/>
              </a:spcBef>
            </a:pPr>
            <a:endParaRPr lang="en-US" spc="-150" dirty="0">
              <a:latin typeface="Arial" panose="020B0604020202020204" pitchFamily="34" charset="0"/>
              <a:cs typeface="Arial" panose="020B0604020202020204" pitchFamily="34" charset="0"/>
            </a:endParaRPr>
          </a:p>
          <a:p>
            <a:endParaRPr lang="en-NZ" dirty="0"/>
          </a:p>
        </p:txBody>
      </p:sp>
    </p:spTree>
    <p:extLst>
      <p:ext uri="{BB962C8B-B14F-4D97-AF65-F5344CB8AC3E}">
        <p14:creationId xmlns:p14="http://schemas.microsoft.com/office/powerpoint/2010/main" val="390259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AF88-42B5-9D73-68BE-41DE2E29A81F}"/>
              </a:ext>
            </a:extLst>
          </p:cNvPr>
          <p:cNvSpPr>
            <a:spLocks noGrp="1"/>
          </p:cNvSpPr>
          <p:nvPr>
            <p:ph type="title"/>
          </p:nvPr>
        </p:nvSpPr>
        <p:spPr/>
        <p:txBody>
          <a:bodyPr/>
          <a:lstStyle/>
          <a:p>
            <a:r>
              <a:rPr lang="en-US" dirty="0"/>
              <a:t>Solution?</a:t>
            </a:r>
            <a:endParaRPr lang="en-NZ" dirty="0"/>
          </a:p>
        </p:txBody>
      </p:sp>
      <p:sp>
        <p:nvSpPr>
          <p:cNvPr id="3" name="Text Placeholder 2">
            <a:extLst>
              <a:ext uri="{FF2B5EF4-FFF2-40B4-BE49-F238E27FC236}">
                <a16:creationId xmlns:a16="http://schemas.microsoft.com/office/drawing/2014/main" id="{51A432D7-C1AB-1E3C-B2FA-24BD98EB5B41}"/>
              </a:ext>
            </a:extLst>
          </p:cNvPr>
          <p:cNvSpPr>
            <a:spLocks noGrp="1"/>
          </p:cNvSpPr>
          <p:nvPr>
            <p:ph type="body" sz="quarter" idx="10"/>
          </p:nvPr>
        </p:nvSpPr>
        <p:spPr>
          <a:xfrm>
            <a:off x="457200" y="1180766"/>
            <a:ext cx="8229600" cy="4321175"/>
          </a:xfrm>
        </p:spPr>
        <p:txBody>
          <a:bodyPr/>
          <a:lstStyle/>
          <a:p>
            <a:pPr>
              <a:spcBef>
                <a:spcPts val="3000"/>
              </a:spcBef>
            </a:pPr>
            <a:r>
              <a:rPr lang="en-US" sz="2600" spc="-150" dirty="0">
                <a:latin typeface="Arial" panose="020B0604020202020204" pitchFamily="34" charset="0"/>
                <a:cs typeface="Arial" panose="020B0604020202020204" pitchFamily="34" charset="0"/>
              </a:rPr>
              <a:t>Have the parties clearly contracted out?</a:t>
            </a:r>
          </a:p>
          <a:p>
            <a:pPr>
              <a:spcBef>
                <a:spcPts val="1200"/>
              </a:spcBef>
            </a:pPr>
            <a:r>
              <a:rPr lang="en-US" sz="2600" spc="-150" dirty="0">
                <a:latin typeface="Arial" panose="020B0604020202020204" pitchFamily="34" charset="0"/>
                <a:cs typeface="Arial" panose="020B0604020202020204" pitchFamily="34" charset="0"/>
              </a:rPr>
              <a:t>SCL Protocol on Delay and Disruption: </a:t>
            </a:r>
          </a:p>
          <a:p>
            <a:pPr marL="571500" lvl="2" indent="0">
              <a:spcBef>
                <a:spcPts val="1200"/>
              </a:spcBef>
              <a:buNone/>
            </a:pPr>
            <a:r>
              <a:rPr lang="en-US" sz="2000" spc="-150" dirty="0">
                <a:latin typeface="Arial" panose="020B0604020202020204" pitchFamily="34" charset="0"/>
                <a:cs typeface="Arial" panose="020B0604020202020204" pitchFamily="34" charset="0"/>
              </a:rPr>
              <a:t>True concurrent delay is the </a:t>
            </a:r>
            <a:r>
              <a:rPr lang="en-US" sz="2000" b="1" spc="-150" dirty="0">
                <a:latin typeface="Arial" panose="020B0604020202020204" pitchFamily="34" charset="0"/>
                <a:cs typeface="Arial" panose="020B0604020202020204" pitchFamily="34" charset="0"/>
              </a:rPr>
              <a:t>occurrence of two or more delay events at the same time</a:t>
            </a:r>
            <a:r>
              <a:rPr lang="en-US" sz="2000" spc="-150" dirty="0">
                <a:latin typeface="Arial" panose="020B0604020202020204" pitchFamily="34" charset="0"/>
                <a:cs typeface="Arial" panose="020B0604020202020204" pitchFamily="34" charset="0"/>
              </a:rPr>
              <a:t>, one an Employer Risk Event, the other a Contractor Risk Event, and </a:t>
            </a:r>
            <a:r>
              <a:rPr lang="en-US" sz="2000" b="1" spc="-150" dirty="0">
                <a:latin typeface="Arial" panose="020B0604020202020204" pitchFamily="34" charset="0"/>
                <a:cs typeface="Arial" panose="020B0604020202020204" pitchFamily="34" charset="0"/>
              </a:rPr>
              <a:t>the effects of which are felt at the same time</a:t>
            </a:r>
            <a:r>
              <a:rPr lang="en-US" sz="2000" spc="-150" dirty="0">
                <a:latin typeface="Arial" panose="020B0604020202020204" pitchFamily="34" charset="0"/>
                <a:cs typeface="Arial" panose="020B0604020202020204" pitchFamily="34" charset="0"/>
              </a:rPr>
              <a:t>.  For a concurrent delay to exist, each of the Employer Risk Event and the Contractor Risk Event must be an effective cause of Delay to Completion (i.e. the delays must </a:t>
            </a:r>
            <a:r>
              <a:rPr lang="en-US" sz="2000" b="1" spc="-150" dirty="0">
                <a:latin typeface="Arial" panose="020B0604020202020204" pitchFamily="34" charset="0"/>
                <a:cs typeface="Arial" panose="020B0604020202020204" pitchFamily="34" charset="0"/>
              </a:rPr>
              <a:t>both affect the critical path</a:t>
            </a:r>
            <a:r>
              <a:rPr lang="en-US" sz="2000" spc="-150" dirty="0">
                <a:latin typeface="Arial" panose="020B0604020202020204" pitchFamily="34" charset="0"/>
                <a:cs typeface="Arial" panose="020B0604020202020204" pitchFamily="34" charset="0"/>
              </a:rPr>
              <a:t>).  [Emphasis added]</a:t>
            </a:r>
          </a:p>
          <a:p>
            <a:pPr>
              <a:spcBef>
                <a:spcPts val="1200"/>
              </a:spcBef>
              <a:buFont typeface="Arial" panose="020B0604020202020204" pitchFamily="34" charset="0"/>
              <a:buChar char="•"/>
              <a:tabLst>
                <a:tab pos="357188" algn="l"/>
              </a:tabLst>
            </a:pPr>
            <a:r>
              <a:rPr lang="en-US" sz="2600" spc="-150" dirty="0">
                <a:latin typeface="Arial" panose="020B0604020202020204" pitchFamily="34" charset="0"/>
                <a:cs typeface="Arial" panose="020B0604020202020204" pitchFamily="34" charset="0"/>
              </a:rPr>
              <a:t>“True” concurrency is very rare</a:t>
            </a:r>
          </a:p>
          <a:p>
            <a:pPr>
              <a:spcBef>
                <a:spcPts val="1200"/>
              </a:spcBef>
              <a:buFont typeface="Arial" panose="020B0604020202020204" pitchFamily="34" charset="0"/>
              <a:buChar char="•"/>
              <a:tabLst>
                <a:tab pos="357188" algn="l"/>
              </a:tabLst>
            </a:pPr>
            <a:r>
              <a:rPr lang="en-US" sz="2600" spc="-150" dirty="0">
                <a:latin typeface="Arial" panose="020B0604020202020204" pitchFamily="34" charset="0"/>
                <a:cs typeface="Arial" panose="020B0604020202020204" pitchFamily="34" charset="0"/>
              </a:rPr>
              <a:t>Disentangle the delay</a:t>
            </a:r>
          </a:p>
          <a:p>
            <a:pPr>
              <a:spcBef>
                <a:spcPts val="1200"/>
              </a:spcBef>
              <a:buFont typeface="Arial" panose="020B0604020202020204" pitchFamily="34" charset="0"/>
              <a:buChar char="•"/>
              <a:tabLst>
                <a:tab pos="357188" algn="l"/>
              </a:tabLst>
            </a:pPr>
            <a:r>
              <a:rPr lang="en-US" sz="2600" spc="-150" dirty="0">
                <a:latin typeface="Arial" panose="020B0604020202020204" pitchFamily="34" charset="0"/>
                <a:cs typeface="Arial" panose="020B0604020202020204" pitchFamily="34" charset="0"/>
              </a:rPr>
              <a:t>If “true” concurrency, seek advice</a:t>
            </a:r>
          </a:p>
          <a:p>
            <a:pPr marL="0">
              <a:spcBef>
                <a:spcPts val="0"/>
              </a:spcBef>
            </a:pPr>
            <a:endParaRPr lang="en-US" spc="-150" dirty="0">
              <a:latin typeface="Arial" panose="020B0604020202020204" pitchFamily="34" charset="0"/>
              <a:cs typeface="Arial" panose="020B0604020202020204" pitchFamily="34" charset="0"/>
            </a:endParaRPr>
          </a:p>
          <a:p>
            <a:endParaRPr lang="en-NZ" dirty="0"/>
          </a:p>
        </p:txBody>
      </p:sp>
    </p:spTree>
    <p:extLst>
      <p:ext uri="{BB962C8B-B14F-4D97-AF65-F5344CB8AC3E}">
        <p14:creationId xmlns:p14="http://schemas.microsoft.com/office/powerpoint/2010/main" val="33697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01662" y="1004888"/>
            <a:ext cx="8229600" cy="4311650"/>
          </a:xfrm>
          <a:prstGeom prst="rect">
            <a:avLst/>
          </a:prstGeom>
        </p:spPr>
        <p:txBody>
          <a:bodyPr anchor="ctr"/>
          <a:lstStyle/>
          <a:p>
            <a:pPr algn="ctr">
              <a:spcBef>
                <a:spcPct val="0"/>
              </a:spcBef>
            </a:pPr>
            <a:r>
              <a:rPr lang="en-US" sz="2800" b="1" dirty="0">
                <a:solidFill>
                  <a:schemeClr val="tx1">
                    <a:lumMod val="85000"/>
                    <a:lumOff val="15000"/>
                  </a:schemeClr>
                </a:solidFill>
                <a:latin typeface="Helvetica"/>
                <a:cs typeface="Helvetica"/>
              </a:rPr>
              <a:t>DEALING WITH PAYMENT CLAIMS</a:t>
            </a:r>
            <a:endParaRPr lang="en-NZ" sz="2800" b="1" dirty="0">
              <a:solidFill>
                <a:schemeClr val="tx1">
                  <a:lumMod val="85000"/>
                  <a:lumOff val="15000"/>
                </a:schemeClr>
              </a:solidFill>
              <a:latin typeface="Helvetica"/>
              <a:cs typeface="Helvetica"/>
            </a:endParaRPr>
          </a:p>
        </p:txBody>
      </p:sp>
    </p:spTree>
    <p:extLst>
      <p:ext uri="{BB962C8B-B14F-4D97-AF65-F5344CB8AC3E}">
        <p14:creationId xmlns:p14="http://schemas.microsoft.com/office/powerpoint/2010/main" val="3973266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0A2444-09F3-4A4A-A3D8-D372BD92C113}"/>
              </a:ext>
            </a:extLst>
          </p:cNvPr>
          <p:cNvPicPr>
            <a:picLocks noChangeAspect="1"/>
          </p:cNvPicPr>
          <p:nvPr/>
        </p:nvPicPr>
        <p:blipFill>
          <a:blip r:embed="rId2"/>
          <a:stretch>
            <a:fillRect/>
          </a:stretch>
        </p:blipFill>
        <p:spPr>
          <a:xfrm>
            <a:off x="972142" y="1006186"/>
            <a:ext cx="7199716" cy="4339949"/>
          </a:xfrm>
          <a:prstGeom prst="rect">
            <a:avLst/>
          </a:prstGeom>
          <a:ln>
            <a:noFill/>
          </a:ln>
          <a:effectLst>
            <a:softEdge rad="112500"/>
          </a:effectLst>
        </p:spPr>
      </p:pic>
    </p:spTree>
    <p:extLst>
      <p:ext uri="{BB962C8B-B14F-4D97-AF65-F5344CB8AC3E}">
        <p14:creationId xmlns:p14="http://schemas.microsoft.com/office/powerpoint/2010/main" val="221917604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a16="http://schemas.microsoft.com/office/drawing/2014/main" id="{570CDD28-4EFB-70EC-E0D9-F6D7F441398D}"/>
              </a:ext>
            </a:extLst>
          </p:cNvPr>
          <p:cNvCxnSpPr>
            <a:cxnSpLocks/>
          </p:cNvCxnSpPr>
          <p:nvPr/>
        </p:nvCxnSpPr>
        <p:spPr>
          <a:xfrm flipH="1">
            <a:off x="3263375" y="2028580"/>
            <a:ext cx="1173956" cy="3113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109BE68-D745-BC02-DEEC-E4927CD6277B}"/>
              </a:ext>
            </a:extLst>
          </p:cNvPr>
          <p:cNvSpPr>
            <a:spLocks noGrp="1"/>
          </p:cNvSpPr>
          <p:nvPr>
            <p:ph type="title"/>
          </p:nvPr>
        </p:nvSpPr>
        <p:spPr/>
        <p:txBody>
          <a:bodyPr/>
          <a:lstStyle/>
          <a:p>
            <a:r>
              <a:rPr lang="en-US" dirty="0"/>
              <a:t>Payment or Debt due?</a:t>
            </a:r>
            <a:endParaRPr lang="en-NZ" b="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8956646-18A3-D5E4-C92D-D26BB28DC5FB}"/>
              </a:ext>
            </a:extLst>
          </p:cNvPr>
          <p:cNvSpPr/>
          <p:nvPr/>
        </p:nvSpPr>
        <p:spPr>
          <a:xfrm>
            <a:off x="3705225" y="901701"/>
            <a:ext cx="1733550"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Payment claim</a:t>
            </a:r>
            <a:endParaRPr lang="en-NZ"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B84437-EEDF-98E1-5D82-36B334C0E063}"/>
              </a:ext>
            </a:extLst>
          </p:cNvPr>
          <p:cNvSpPr/>
          <p:nvPr/>
        </p:nvSpPr>
        <p:spPr>
          <a:xfrm>
            <a:off x="589776" y="2356572"/>
            <a:ext cx="1590675" cy="10287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Payment schedule</a:t>
            </a:r>
            <a:endParaRPr lang="en-NZ"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24F7E32-F455-07AF-9F01-8A3E26E07E53}"/>
              </a:ext>
            </a:extLst>
          </p:cNvPr>
          <p:cNvSpPr/>
          <p:nvPr/>
        </p:nvSpPr>
        <p:spPr>
          <a:xfrm>
            <a:off x="7043371" y="2386990"/>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No payment schedule</a:t>
            </a:r>
            <a:endParaRPr lang="en-NZ"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1981768-2D69-B422-E024-AC2E1EB6FD30}"/>
              </a:ext>
            </a:extLst>
          </p:cNvPr>
          <p:cNvSpPr/>
          <p:nvPr/>
        </p:nvSpPr>
        <p:spPr>
          <a:xfrm>
            <a:off x="550800" y="3695975"/>
            <a:ext cx="1590675" cy="10287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Payment of scheduled amount (no dispute)</a:t>
            </a:r>
            <a:endParaRPr lang="en-NZ" sz="16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34B14F-39E6-731B-B2ED-E7A7F138AC08}"/>
              </a:ext>
            </a:extLst>
          </p:cNvPr>
          <p:cNvSpPr/>
          <p:nvPr/>
        </p:nvSpPr>
        <p:spPr>
          <a:xfrm>
            <a:off x="5030115" y="5065988"/>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Debt due?</a:t>
            </a:r>
            <a:endParaRPr lang="en-NZ"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E3E4EB6-6CE6-9827-80FB-B8D5730CDF77}"/>
              </a:ext>
            </a:extLst>
          </p:cNvPr>
          <p:cNvSpPr/>
          <p:nvPr/>
        </p:nvSpPr>
        <p:spPr>
          <a:xfrm>
            <a:off x="5030114" y="3695975"/>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No payment or amount paid disputed</a:t>
            </a:r>
            <a:endParaRPr lang="en-NZ" dirty="0">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D0949C44-A9E8-578E-0B5A-15D3C6CA2DA1}"/>
              </a:ext>
            </a:extLst>
          </p:cNvPr>
          <p:cNvCxnSpPr>
            <a:cxnSpLocks/>
          </p:cNvCxnSpPr>
          <p:nvPr/>
        </p:nvCxnSpPr>
        <p:spPr>
          <a:xfrm flipH="1">
            <a:off x="1645920" y="1997839"/>
            <a:ext cx="1752124" cy="2821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F0262D4-87A8-CFE0-5A0A-C26316A0CF0B}"/>
              </a:ext>
            </a:extLst>
          </p:cNvPr>
          <p:cNvCxnSpPr/>
          <p:nvPr/>
        </p:nvCxnSpPr>
        <p:spPr>
          <a:xfrm>
            <a:off x="1385114" y="3429000"/>
            <a:ext cx="0" cy="232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CD9A8D5-55FB-290B-1FD5-595146154928}"/>
              </a:ext>
            </a:extLst>
          </p:cNvPr>
          <p:cNvCxnSpPr/>
          <p:nvPr/>
        </p:nvCxnSpPr>
        <p:spPr>
          <a:xfrm>
            <a:off x="3292937" y="3460379"/>
            <a:ext cx="0" cy="232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E12D1BB-38ED-6FBA-0D65-2D17CCD60E17}"/>
              </a:ext>
            </a:extLst>
          </p:cNvPr>
          <p:cNvCxnSpPr>
            <a:cxnSpLocks/>
          </p:cNvCxnSpPr>
          <p:nvPr/>
        </p:nvCxnSpPr>
        <p:spPr>
          <a:xfrm>
            <a:off x="5542671" y="1997839"/>
            <a:ext cx="2296037" cy="2821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6BB34C9C-174D-279E-B508-ECCAA50CB3F6}"/>
              </a:ext>
            </a:extLst>
          </p:cNvPr>
          <p:cNvSpPr/>
          <p:nvPr/>
        </p:nvSpPr>
        <p:spPr>
          <a:xfrm>
            <a:off x="5030115" y="2379968"/>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Payment schedule</a:t>
            </a:r>
            <a:endParaRPr lang="en-NZ"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96929C-26D8-F0EE-BBE5-EA038EBE891E}"/>
              </a:ext>
            </a:extLst>
          </p:cNvPr>
          <p:cNvSpPr/>
          <p:nvPr/>
        </p:nvSpPr>
        <p:spPr>
          <a:xfrm>
            <a:off x="7043371" y="3729197"/>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No payment or less than amount claimed paid</a:t>
            </a:r>
            <a:endParaRPr lang="en-NZ"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705A070-7B9C-DAFB-0DC2-38A3FC1B66F5}"/>
              </a:ext>
            </a:extLst>
          </p:cNvPr>
          <p:cNvSpPr/>
          <p:nvPr/>
        </p:nvSpPr>
        <p:spPr>
          <a:xfrm>
            <a:off x="2489543" y="2379968"/>
            <a:ext cx="1590675" cy="10287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No payment schedule</a:t>
            </a:r>
            <a:endParaRPr lang="en-NZ"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6EF2304-1532-3C69-A850-A2C569FA2690}"/>
              </a:ext>
            </a:extLst>
          </p:cNvPr>
          <p:cNvSpPr/>
          <p:nvPr/>
        </p:nvSpPr>
        <p:spPr>
          <a:xfrm>
            <a:off x="7043371" y="2400300"/>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No payment schedule</a:t>
            </a:r>
            <a:endParaRPr lang="en-NZ"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A4FAE9D1-E965-66F3-5A62-576D8278A085}"/>
              </a:ext>
            </a:extLst>
          </p:cNvPr>
          <p:cNvSpPr/>
          <p:nvPr/>
        </p:nvSpPr>
        <p:spPr>
          <a:xfrm>
            <a:off x="2489543" y="3720856"/>
            <a:ext cx="1590675" cy="10287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Payment of amount of payment claim</a:t>
            </a:r>
            <a:endParaRPr lang="en-NZ" sz="1600" dirty="0">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0F642DF7-4F42-5058-79A2-9FA372141FA1}"/>
              </a:ext>
            </a:extLst>
          </p:cNvPr>
          <p:cNvCxnSpPr/>
          <p:nvPr/>
        </p:nvCxnSpPr>
        <p:spPr>
          <a:xfrm>
            <a:off x="5866407" y="3463409"/>
            <a:ext cx="0" cy="232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BC75BEB-4A6F-5CE1-D873-F6A5ABFF7CB1}"/>
              </a:ext>
            </a:extLst>
          </p:cNvPr>
          <p:cNvCxnSpPr/>
          <p:nvPr/>
        </p:nvCxnSpPr>
        <p:spPr>
          <a:xfrm>
            <a:off x="7874313" y="3476344"/>
            <a:ext cx="0" cy="232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9641E489-286B-5710-0388-D1AD507B0E4E}"/>
              </a:ext>
            </a:extLst>
          </p:cNvPr>
          <p:cNvCxnSpPr/>
          <p:nvPr/>
        </p:nvCxnSpPr>
        <p:spPr>
          <a:xfrm>
            <a:off x="4654794" y="2028580"/>
            <a:ext cx="1091164" cy="251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F407D771-C8C6-6C64-B02D-38573547611D}"/>
              </a:ext>
            </a:extLst>
          </p:cNvPr>
          <p:cNvSpPr/>
          <p:nvPr/>
        </p:nvSpPr>
        <p:spPr>
          <a:xfrm>
            <a:off x="7078975" y="5069142"/>
            <a:ext cx="1590675" cy="1028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Debt due</a:t>
            </a:r>
            <a:endParaRPr lang="en-NZ" dirty="0">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D7CC7355-B2A4-C654-5963-5BE6684E862C}"/>
              </a:ext>
            </a:extLst>
          </p:cNvPr>
          <p:cNvCxnSpPr>
            <a:cxnSpLocks/>
          </p:cNvCxnSpPr>
          <p:nvPr/>
        </p:nvCxnSpPr>
        <p:spPr>
          <a:xfrm>
            <a:off x="5853422" y="4788419"/>
            <a:ext cx="25970" cy="2470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1EB1E06-956A-DC69-DEAA-20EAFD055689}"/>
              </a:ext>
            </a:extLst>
          </p:cNvPr>
          <p:cNvCxnSpPr/>
          <p:nvPr/>
        </p:nvCxnSpPr>
        <p:spPr>
          <a:xfrm>
            <a:off x="7900283" y="4795659"/>
            <a:ext cx="0" cy="232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Graphic 5" descr="Smiling face outline with solid fill">
            <a:extLst>
              <a:ext uri="{FF2B5EF4-FFF2-40B4-BE49-F238E27FC236}">
                <a16:creationId xmlns:a16="http://schemas.microsoft.com/office/drawing/2014/main" id="{B851A9EB-DD14-0FBB-2C87-E24016BF8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3613" y="4911942"/>
            <a:ext cx="914400" cy="914400"/>
          </a:xfrm>
          <a:prstGeom prst="rect">
            <a:avLst/>
          </a:prstGeom>
        </p:spPr>
      </p:pic>
    </p:spTree>
    <p:extLst>
      <p:ext uri="{BB962C8B-B14F-4D97-AF65-F5344CB8AC3E}">
        <p14:creationId xmlns:p14="http://schemas.microsoft.com/office/powerpoint/2010/main" val="231154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1787-F0BB-1DFF-7AD8-02B12AC535C1}"/>
              </a:ext>
            </a:extLst>
          </p:cNvPr>
          <p:cNvSpPr>
            <a:spLocks noGrp="1"/>
          </p:cNvSpPr>
          <p:nvPr>
            <p:ph type="title"/>
          </p:nvPr>
        </p:nvSpPr>
        <p:spPr/>
        <p:txBody>
          <a:bodyPr/>
          <a:lstStyle/>
          <a:p>
            <a:r>
              <a:rPr lang="en-NZ" dirty="0"/>
              <a:t>Payment Claims</a:t>
            </a:r>
          </a:p>
        </p:txBody>
      </p:sp>
      <p:sp>
        <p:nvSpPr>
          <p:cNvPr id="3" name="Text Placeholder 2">
            <a:extLst>
              <a:ext uri="{FF2B5EF4-FFF2-40B4-BE49-F238E27FC236}">
                <a16:creationId xmlns:a16="http://schemas.microsoft.com/office/drawing/2014/main" id="{F675899D-9A67-AE6D-F68D-0F6E799BD9B3}"/>
              </a:ext>
            </a:extLst>
          </p:cNvPr>
          <p:cNvSpPr>
            <a:spLocks noGrp="1"/>
          </p:cNvSpPr>
          <p:nvPr>
            <p:ph type="body" sz="quarter" idx="10"/>
          </p:nvPr>
        </p:nvSpPr>
        <p:spPr>
          <a:xfrm>
            <a:off x="457200" y="1417638"/>
            <a:ext cx="8229600" cy="4421188"/>
          </a:xfrm>
        </p:spPr>
        <p:txBody>
          <a:bodyPr/>
          <a:lstStyle/>
          <a:p>
            <a:pPr>
              <a:spcBef>
                <a:spcPts val="3000"/>
              </a:spcBef>
            </a:pPr>
            <a:r>
              <a:rPr lang="en-NZ" sz="3000" b="1" dirty="0"/>
              <a:t>Due Date</a:t>
            </a:r>
          </a:p>
          <a:p>
            <a:pPr marL="0" indent="0"/>
            <a:r>
              <a:rPr lang="en-NZ" sz="2500" i="1" dirty="0"/>
              <a:t>Nicholls Group Projects v Plan Design Build </a:t>
            </a:r>
            <a:r>
              <a:rPr lang="en-NZ" sz="2500" dirty="0"/>
              <a:t>(2022, NZHC)</a:t>
            </a:r>
            <a:endParaRPr lang="en-NZ" sz="1800" b="1" u="sng" dirty="0">
              <a:solidFill>
                <a:srgbClr val="0000FF"/>
              </a:solidFill>
              <a:latin typeface="Arial" panose="020B0604020202020204" pitchFamily="34" charset="0"/>
              <a:cs typeface="Arial" panose="020B0604020202020204" pitchFamily="34" charset="0"/>
            </a:endParaRPr>
          </a:p>
          <a:p>
            <a:pPr>
              <a:spcBef>
                <a:spcPts val="3000"/>
              </a:spcBef>
            </a:pPr>
            <a:r>
              <a:rPr lang="en-NZ" sz="3000" b="1" dirty="0"/>
              <a:t>“Unauthorised” Variations</a:t>
            </a:r>
          </a:p>
          <a:p>
            <a:pPr marL="0" indent="0"/>
            <a:r>
              <a:rPr lang="en-NZ" sz="2500" i="1" dirty="0"/>
              <a:t>South Pacific Industrial v </a:t>
            </a:r>
            <a:r>
              <a:rPr lang="en-NZ" sz="2500" i="1" dirty="0" err="1"/>
              <a:t>Demasol</a:t>
            </a:r>
            <a:r>
              <a:rPr lang="en-NZ" sz="2500" i="1" dirty="0"/>
              <a:t> </a:t>
            </a:r>
            <a:r>
              <a:rPr lang="en-NZ" sz="2500" dirty="0"/>
              <a:t>(2021, NZHC); </a:t>
            </a:r>
            <a:r>
              <a:rPr lang="en-NZ" sz="2500" i="1" dirty="0" err="1"/>
              <a:t>Demasol</a:t>
            </a:r>
            <a:r>
              <a:rPr lang="en-NZ" sz="2500" i="1" dirty="0"/>
              <a:t> Limited v South Pacific Industrial Limited </a:t>
            </a:r>
            <a:r>
              <a:rPr lang="en-NZ" sz="2500" dirty="0"/>
              <a:t>(2022, NZCA)</a:t>
            </a:r>
            <a:endParaRPr lang="en-NZ" sz="1800" b="1" dirty="0">
              <a:latin typeface="Arial" panose="020B0604020202020204" pitchFamily="34" charset="0"/>
            </a:endParaRPr>
          </a:p>
          <a:p>
            <a:pPr>
              <a:spcBef>
                <a:spcPts val="3000"/>
              </a:spcBef>
            </a:pPr>
            <a:r>
              <a:rPr lang="en-NZ" sz="3000" b="1" dirty="0"/>
              <a:t>Service by Email</a:t>
            </a:r>
          </a:p>
          <a:p>
            <a:pPr marL="0" indent="0"/>
            <a:r>
              <a:rPr lang="en-NZ" sz="2500" i="1" dirty="0"/>
              <a:t>Dempsey Wood Civil v Concrete Structures </a:t>
            </a:r>
            <a:r>
              <a:rPr lang="en-NZ" sz="2500" dirty="0"/>
              <a:t>(2022, NZHC)</a:t>
            </a:r>
          </a:p>
        </p:txBody>
      </p:sp>
    </p:spTree>
    <p:extLst>
      <p:ext uri="{BB962C8B-B14F-4D97-AF65-F5344CB8AC3E}">
        <p14:creationId xmlns:p14="http://schemas.microsoft.com/office/powerpoint/2010/main" val="535837699"/>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42B08C-EBC2-C03A-9F93-AA6BD2D2F9A7}"/>
              </a:ext>
            </a:extLst>
          </p:cNvPr>
          <p:cNvPicPr>
            <a:picLocks noChangeAspect="1"/>
          </p:cNvPicPr>
          <p:nvPr/>
        </p:nvPicPr>
        <p:blipFill>
          <a:blip r:embed="rId2"/>
          <a:stretch>
            <a:fillRect/>
          </a:stretch>
        </p:blipFill>
        <p:spPr>
          <a:xfrm>
            <a:off x="320509" y="89452"/>
            <a:ext cx="8502981" cy="5762989"/>
          </a:xfrm>
          <a:prstGeom prst="rect">
            <a:avLst/>
          </a:prstGeom>
        </p:spPr>
      </p:pic>
    </p:spTree>
    <p:extLst>
      <p:ext uri="{BB962C8B-B14F-4D97-AF65-F5344CB8AC3E}">
        <p14:creationId xmlns:p14="http://schemas.microsoft.com/office/powerpoint/2010/main" val="1370935000"/>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365F-4A55-7D36-4E1B-CA98504B7C5B}"/>
              </a:ext>
            </a:extLst>
          </p:cNvPr>
          <p:cNvSpPr>
            <a:spLocks noGrp="1"/>
          </p:cNvSpPr>
          <p:nvPr>
            <p:ph type="title"/>
          </p:nvPr>
        </p:nvSpPr>
        <p:spPr/>
        <p:txBody>
          <a:bodyPr/>
          <a:lstStyle/>
          <a:p>
            <a:r>
              <a:rPr lang="en-NZ" dirty="0"/>
              <a:t>Payment Schedules</a:t>
            </a:r>
          </a:p>
        </p:txBody>
      </p:sp>
      <p:sp>
        <p:nvSpPr>
          <p:cNvPr id="3" name="Text Placeholder 2">
            <a:extLst>
              <a:ext uri="{FF2B5EF4-FFF2-40B4-BE49-F238E27FC236}">
                <a16:creationId xmlns:a16="http://schemas.microsoft.com/office/drawing/2014/main" id="{BCF3A77F-30B8-3F4E-EFCA-C78B07222CE1}"/>
              </a:ext>
            </a:extLst>
          </p:cNvPr>
          <p:cNvSpPr>
            <a:spLocks noGrp="1"/>
          </p:cNvSpPr>
          <p:nvPr>
            <p:ph type="body" sz="quarter" idx="10"/>
          </p:nvPr>
        </p:nvSpPr>
        <p:spPr>
          <a:xfrm>
            <a:off x="457200" y="1600200"/>
            <a:ext cx="8229600" cy="4238626"/>
          </a:xfrm>
        </p:spPr>
        <p:txBody>
          <a:bodyPr/>
          <a:lstStyle/>
          <a:p>
            <a:pPr>
              <a:spcBef>
                <a:spcPts val="3000"/>
              </a:spcBef>
            </a:pPr>
            <a:r>
              <a:rPr lang="en-NZ" sz="3000" b="1" dirty="0"/>
              <a:t>3910 Time Periods</a:t>
            </a:r>
          </a:p>
          <a:p>
            <a:pPr marL="0" indent="0"/>
            <a:r>
              <a:rPr lang="en-NZ" sz="2500" dirty="0"/>
              <a:t>Every time period runs from the payment claim</a:t>
            </a:r>
            <a:endParaRPr lang="en-NZ" sz="2500" b="1" u="sng" dirty="0">
              <a:solidFill>
                <a:srgbClr val="0000FF"/>
              </a:solidFill>
              <a:latin typeface="Arial" panose="020B0604020202020204" pitchFamily="34" charset="0"/>
              <a:cs typeface="Arial" panose="020B0604020202020204" pitchFamily="34" charset="0"/>
            </a:endParaRPr>
          </a:p>
          <a:p>
            <a:pPr>
              <a:spcBef>
                <a:spcPts val="3000"/>
              </a:spcBef>
            </a:pPr>
            <a:r>
              <a:rPr lang="en-NZ" sz="3000" b="1" dirty="0"/>
              <a:t>Carried Over Principal’s Deductions</a:t>
            </a:r>
          </a:p>
          <a:p>
            <a:pPr marL="0" indent="0"/>
            <a:r>
              <a:rPr lang="en-NZ" sz="2500" dirty="0"/>
              <a:t>Requires a fresh instruction each month, especially for LDs</a:t>
            </a:r>
            <a:endParaRPr lang="en-NZ" sz="2500" b="1" dirty="0">
              <a:latin typeface="Arial" panose="020B0604020202020204" pitchFamily="34" charset="0"/>
            </a:endParaRPr>
          </a:p>
          <a:p>
            <a:pPr>
              <a:spcBef>
                <a:spcPts val="3000"/>
              </a:spcBef>
            </a:pPr>
            <a:r>
              <a:rPr lang="en-NZ" sz="3000" b="1" dirty="0"/>
              <a:t>Inadequate Reasons – </a:t>
            </a:r>
            <a:r>
              <a:rPr lang="en-NZ" sz="3000" b="1" i="1" dirty="0"/>
              <a:t>Spotless</a:t>
            </a:r>
            <a:r>
              <a:rPr lang="en-NZ" sz="3000" b="1" dirty="0"/>
              <a:t> </a:t>
            </a:r>
            <a:r>
              <a:rPr lang="en-NZ" sz="3000" b="1" i="1" dirty="0"/>
              <a:t>v Fletcher</a:t>
            </a:r>
            <a:endParaRPr lang="en-NZ" sz="3000" b="1" dirty="0"/>
          </a:p>
          <a:p>
            <a:pPr marL="0" indent="0"/>
            <a:r>
              <a:rPr lang="en-NZ" sz="2500" dirty="0"/>
              <a:t>Silence, “Not Approved”, “Under Assessment”, Etc</a:t>
            </a:r>
            <a:endParaRPr lang="en-NZ" dirty="0"/>
          </a:p>
          <a:p>
            <a:endParaRPr lang="en-NZ" dirty="0"/>
          </a:p>
          <a:p>
            <a:endParaRPr lang="en-NZ" dirty="0"/>
          </a:p>
        </p:txBody>
      </p:sp>
    </p:spTree>
    <p:extLst>
      <p:ext uri="{BB962C8B-B14F-4D97-AF65-F5344CB8AC3E}">
        <p14:creationId xmlns:p14="http://schemas.microsoft.com/office/powerpoint/2010/main" val="12443584"/>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5B15F34-FA3E-952C-2D8B-6EDA29C8D325}"/>
              </a:ext>
            </a:extLst>
          </p:cNvPr>
          <p:cNvSpPr/>
          <p:nvPr/>
        </p:nvSpPr>
        <p:spPr>
          <a:xfrm>
            <a:off x="3133764" y="2300542"/>
            <a:ext cx="4661452" cy="4492487"/>
          </a:xfrm>
          <a:prstGeom prst="ellipse">
            <a:avLst/>
          </a:prstGeom>
          <a:solidFill>
            <a:srgbClr val="F0A230">
              <a:alpha val="50000"/>
            </a:srgb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n w="38100">
                <a:solidFill>
                  <a:schemeClr val="tx1"/>
                </a:solidFill>
              </a:ln>
            </a:endParaRPr>
          </a:p>
        </p:txBody>
      </p:sp>
      <p:sp>
        <p:nvSpPr>
          <p:cNvPr id="5" name="Oval 4">
            <a:extLst>
              <a:ext uri="{FF2B5EF4-FFF2-40B4-BE49-F238E27FC236}">
                <a16:creationId xmlns:a16="http://schemas.microsoft.com/office/drawing/2014/main" id="{81DC6538-65F8-578D-E370-335122A83B49}"/>
              </a:ext>
            </a:extLst>
          </p:cNvPr>
          <p:cNvSpPr/>
          <p:nvPr/>
        </p:nvSpPr>
        <p:spPr>
          <a:xfrm>
            <a:off x="1011760" y="1323195"/>
            <a:ext cx="4661452" cy="4492487"/>
          </a:xfrm>
          <a:prstGeom prst="ellipse">
            <a:avLst/>
          </a:prstGeom>
          <a:solidFill>
            <a:schemeClr val="bg1">
              <a:lumMod val="75000"/>
              <a:alpha val="5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n w="38100">
                <a:solidFill>
                  <a:schemeClr val="tx1"/>
                </a:solidFill>
              </a:ln>
            </a:endParaRPr>
          </a:p>
        </p:txBody>
      </p:sp>
      <p:sp>
        <p:nvSpPr>
          <p:cNvPr id="6" name="Oval 5">
            <a:extLst>
              <a:ext uri="{FF2B5EF4-FFF2-40B4-BE49-F238E27FC236}">
                <a16:creationId xmlns:a16="http://schemas.microsoft.com/office/drawing/2014/main" id="{17213D10-0088-E64B-8ED6-D619E8F1BC49}"/>
              </a:ext>
            </a:extLst>
          </p:cNvPr>
          <p:cNvSpPr/>
          <p:nvPr/>
        </p:nvSpPr>
        <p:spPr>
          <a:xfrm>
            <a:off x="3034373" y="422048"/>
            <a:ext cx="4661452" cy="4492487"/>
          </a:xfrm>
          <a:prstGeom prst="ellipse">
            <a:avLst/>
          </a:prstGeom>
          <a:solidFill>
            <a:schemeClr val="tx2">
              <a:lumMod val="40000"/>
              <a:lumOff val="60000"/>
              <a:alpha val="50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ln w="38100">
                <a:solidFill>
                  <a:schemeClr val="tx1"/>
                </a:solidFill>
              </a:ln>
            </a:endParaRPr>
          </a:p>
        </p:txBody>
      </p:sp>
      <p:sp>
        <p:nvSpPr>
          <p:cNvPr id="10" name="TextBox 9">
            <a:extLst>
              <a:ext uri="{FF2B5EF4-FFF2-40B4-BE49-F238E27FC236}">
                <a16:creationId xmlns:a16="http://schemas.microsoft.com/office/drawing/2014/main" id="{F479A009-3B9B-F531-E89C-8C8FA821A00C}"/>
              </a:ext>
            </a:extLst>
          </p:cNvPr>
          <p:cNvSpPr txBox="1"/>
          <p:nvPr/>
        </p:nvSpPr>
        <p:spPr>
          <a:xfrm>
            <a:off x="3446848" y="4821889"/>
            <a:ext cx="1262270" cy="523220"/>
          </a:xfrm>
          <a:prstGeom prst="rect">
            <a:avLst/>
          </a:prstGeom>
          <a:noFill/>
        </p:spPr>
        <p:txBody>
          <a:bodyPr wrap="square" rtlCol="0">
            <a:spAutoFit/>
          </a:bodyPr>
          <a:lstStyle/>
          <a:p>
            <a:r>
              <a:rPr lang="en-US" sz="2800" b="1" i="1" dirty="0"/>
              <a:t>Delays</a:t>
            </a:r>
            <a:endParaRPr lang="en-NZ" sz="2800" b="1" i="1" dirty="0"/>
          </a:p>
        </p:txBody>
      </p:sp>
      <p:sp>
        <p:nvSpPr>
          <p:cNvPr id="11" name="TextBox 10">
            <a:extLst>
              <a:ext uri="{FF2B5EF4-FFF2-40B4-BE49-F238E27FC236}">
                <a16:creationId xmlns:a16="http://schemas.microsoft.com/office/drawing/2014/main" id="{2F07CEDF-63EA-A957-2D2E-3E041ED70B43}"/>
              </a:ext>
            </a:extLst>
          </p:cNvPr>
          <p:cNvSpPr txBox="1"/>
          <p:nvPr/>
        </p:nvSpPr>
        <p:spPr>
          <a:xfrm>
            <a:off x="4202220" y="2876940"/>
            <a:ext cx="1262270" cy="1384995"/>
          </a:xfrm>
          <a:prstGeom prst="rect">
            <a:avLst/>
          </a:prstGeom>
          <a:noFill/>
        </p:spPr>
        <p:txBody>
          <a:bodyPr wrap="square" rtlCol="0">
            <a:spAutoFit/>
          </a:bodyPr>
          <a:lstStyle/>
          <a:p>
            <a:r>
              <a:rPr lang="en-US" sz="2800" b="1" i="1" dirty="0"/>
              <a:t>Supply Chain Issues</a:t>
            </a:r>
            <a:endParaRPr lang="en-NZ" sz="2800" b="1" i="1" dirty="0"/>
          </a:p>
        </p:txBody>
      </p:sp>
      <p:sp>
        <p:nvSpPr>
          <p:cNvPr id="12" name="TextBox 11">
            <a:extLst>
              <a:ext uri="{FF2B5EF4-FFF2-40B4-BE49-F238E27FC236}">
                <a16:creationId xmlns:a16="http://schemas.microsoft.com/office/drawing/2014/main" id="{02D69A4F-9AFC-CE51-1011-314E4F4871E7}"/>
              </a:ext>
            </a:extLst>
          </p:cNvPr>
          <p:cNvSpPr txBox="1"/>
          <p:nvPr/>
        </p:nvSpPr>
        <p:spPr>
          <a:xfrm>
            <a:off x="5690604" y="2668291"/>
            <a:ext cx="1684683" cy="1384995"/>
          </a:xfrm>
          <a:prstGeom prst="rect">
            <a:avLst/>
          </a:prstGeom>
          <a:noFill/>
        </p:spPr>
        <p:txBody>
          <a:bodyPr wrap="square" rtlCol="0">
            <a:spAutoFit/>
          </a:bodyPr>
          <a:lstStyle/>
          <a:p>
            <a:r>
              <a:rPr lang="en-US" sz="2800" b="1" i="1" dirty="0"/>
              <a:t>Skilled </a:t>
            </a:r>
            <a:r>
              <a:rPr lang="en-US" sz="2800" b="1" i="1" dirty="0" err="1"/>
              <a:t>Labour</a:t>
            </a:r>
            <a:r>
              <a:rPr lang="en-US" sz="2800" b="1" i="1" dirty="0"/>
              <a:t> Shortages</a:t>
            </a:r>
            <a:endParaRPr lang="en-NZ" sz="2800" b="1" i="1" dirty="0"/>
          </a:p>
        </p:txBody>
      </p:sp>
      <p:sp>
        <p:nvSpPr>
          <p:cNvPr id="13" name="TextBox 12">
            <a:extLst>
              <a:ext uri="{FF2B5EF4-FFF2-40B4-BE49-F238E27FC236}">
                <a16:creationId xmlns:a16="http://schemas.microsoft.com/office/drawing/2014/main" id="{E96B94A5-43D2-8C6F-6067-062F316997C0}"/>
              </a:ext>
            </a:extLst>
          </p:cNvPr>
          <p:cNvSpPr txBox="1"/>
          <p:nvPr/>
        </p:nvSpPr>
        <p:spPr>
          <a:xfrm>
            <a:off x="3302728" y="1498739"/>
            <a:ext cx="1684683" cy="954107"/>
          </a:xfrm>
          <a:prstGeom prst="rect">
            <a:avLst/>
          </a:prstGeom>
          <a:noFill/>
        </p:spPr>
        <p:txBody>
          <a:bodyPr wrap="square" rtlCol="0">
            <a:spAutoFit/>
          </a:bodyPr>
          <a:lstStyle/>
          <a:p>
            <a:r>
              <a:rPr lang="en-US" sz="2800" b="1" i="1" dirty="0"/>
              <a:t>Strong Demand</a:t>
            </a:r>
            <a:endParaRPr lang="en-NZ" sz="2800" b="1" i="1" dirty="0"/>
          </a:p>
        </p:txBody>
      </p:sp>
      <p:sp>
        <p:nvSpPr>
          <p:cNvPr id="14" name="TextBox 13">
            <a:extLst>
              <a:ext uri="{FF2B5EF4-FFF2-40B4-BE49-F238E27FC236}">
                <a16:creationId xmlns:a16="http://schemas.microsoft.com/office/drawing/2014/main" id="{FDD2041E-8579-8433-8A1D-0569231775AB}"/>
              </a:ext>
            </a:extLst>
          </p:cNvPr>
          <p:cNvSpPr txBox="1"/>
          <p:nvPr/>
        </p:nvSpPr>
        <p:spPr>
          <a:xfrm>
            <a:off x="7812608" y="2497308"/>
            <a:ext cx="1480106" cy="1384995"/>
          </a:xfrm>
          <a:prstGeom prst="rect">
            <a:avLst/>
          </a:prstGeom>
          <a:noFill/>
        </p:spPr>
        <p:txBody>
          <a:bodyPr wrap="square" rtlCol="0">
            <a:spAutoFit/>
          </a:bodyPr>
          <a:lstStyle/>
          <a:p>
            <a:r>
              <a:rPr lang="en-US" sz="2800" b="1" i="1" dirty="0"/>
              <a:t>Rising Interest Rates</a:t>
            </a:r>
            <a:endParaRPr lang="en-NZ" sz="2800" b="1" i="1" dirty="0"/>
          </a:p>
        </p:txBody>
      </p:sp>
      <p:sp>
        <p:nvSpPr>
          <p:cNvPr id="15" name="TextBox 14">
            <a:extLst>
              <a:ext uri="{FF2B5EF4-FFF2-40B4-BE49-F238E27FC236}">
                <a16:creationId xmlns:a16="http://schemas.microsoft.com/office/drawing/2014/main" id="{73E4CFF5-74F4-26CD-5EB8-F52D35BBB9AF}"/>
              </a:ext>
            </a:extLst>
          </p:cNvPr>
          <p:cNvSpPr txBox="1"/>
          <p:nvPr/>
        </p:nvSpPr>
        <p:spPr>
          <a:xfrm>
            <a:off x="5169625" y="5193118"/>
            <a:ext cx="1813068" cy="523220"/>
          </a:xfrm>
          <a:prstGeom prst="rect">
            <a:avLst/>
          </a:prstGeom>
          <a:noFill/>
        </p:spPr>
        <p:txBody>
          <a:bodyPr wrap="square" rtlCol="0">
            <a:spAutoFit/>
          </a:bodyPr>
          <a:lstStyle/>
          <a:p>
            <a:r>
              <a:rPr lang="en-US" sz="2800" b="1" i="1" dirty="0"/>
              <a:t>Lockdowns</a:t>
            </a:r>
            <a:endParaRPr lang="en-NZ" sz="2800" b="1" i="1" dirty="0"/>
          </a:p>
        </p:txBody>
      </p:sp>
      <p:sp>
        <p:nvSpPr>
          <p:cNvPr id="16" name="TextBox 15">
            <a:extLst>
              <a:ext uri="{FF2B5EF4-FFF2-40B4-BE49-F238E27FC236}">
                <a16:creationId xmlns:a16="http://schemas.microsoft.com/office/drawing/2014/main" id="{90EC9D99-3723-BAE3-226F-7E251ACC2F6F}"/>
              </a:ext>
            </a:extLst>
          </p:cNvPr>
          <p:cNvSpPr txBox="1"/>
          <p:nvPr/>
        </p:nvSpPr>
        <p:spPr>
          <a:xfrm>
            <a:off x="5255766" y="1310687"/>
            <a:ext cx="1813068" cy="523220"/>
          </a:xfrm>
          <a:prstGeom prst="rect">
            <a:avLst/>
          </a:prstGeom>
          <a:noFill/>
        </p:spPr>
        <p:txBody>
          <a:bodyPr wrap="square" rtlCol="0">
            <a:spAutoFit/>
          </a:bodyPr>
          <a:lstStyle/>
          <a:p>
            <a:r>
              <a:rPr lang="en-US" sz="2800" b="1" i="1" dirty="0"/>
              <a:t>NZS3910</a:t>
            </a:r>
            <a:endParaRPr lang="en-NZ" sz="2800" b="1" i="1" dirty="0"/>
          </a:p>
        </p:txBody>
      </p:sp>
      <p:sp>
        <p:nvSpPr>
          <p:cNvPr id="18" name="Title 1">
            <a:extLst>
              <a:ext uri="{FF2B5EF4-FFF2-40B4-BE49-F238E27FC236}">
                <a16:creationId xmlns:a16="http://schemas.microsoft.com/office/drawing/2014/main" id="{5FE83D2E-98F3-0F60-F5B4-9E47CEE9A812}"/>
              </a:ext>
            </a:extLst>
          </p:cNvPr>
          <p:cNvSpPr>
            <a:spLocks noGrp="1"/>
          </p:cNvSpPr>
          <p:nvPr>
            <p:ph type="title"/>
          </p:nvPr>
        </p:nvSpPr>
        <p:spPr>
          <a:xfrm>
            <a:off x="457200" y="274638"/>
            <a:ext cx="8229600" cy="1143000"/>
          </a:xfrm>
        </p:spPr>
        <p:txBody>
          <a:bodyPr/>
          <a:lstStyle/>
          <a:p>
            <a:r>
              <a:rPr lang="en-US" dirty="0"/>
              <a:t>Background</a:t>
            </a:r>
            <a:endParaRPr lang="en-NZ" dirty="0"/>
          </a:p>
        </p:txBody>
      </p:sp>
      <p:sp>
        <p:nvSpPr>
          <p:cNvPr id="2" name="Arrow: Right 1">
            <a:extLst>
              <a:ext uri="{FF2B5EF4-FFF2-40B4-BE49-F238E27FC236}">
                <a16:creationId xmlns:a16="http://schemas.microsoft.com/office/drawing/2014/main" id="{B43240A8-E893-C398-8B43-B46F9986857A}"/>
              </a:ext>
            </a:extLst>
          </p:cNvPr>
          <p:cNvSpPr/>
          <p:nvPr/>
        </p:nvSpPr>
        <p:spPr>
          <a:xfrm>
            <a:off x="1730835" y="1687351"/>
            <a:ext cx="1989473" cy="37920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tx1"/>
                </a:solidFill>
              </a:rPr>
              <a:t>PRESSURE</a:t>
            </a:r>
            <a:endParaRPr lang="en-NZ" sz="2400" dirty="0">
              <a:solidFill>
                <a:schemeClr val="tx1"/>
              </a:solidFill>
            </a:endParaRPr>
          </a:p>
        </p:txBody>
      </p:sp>
      <p:grpSp>
        <p:nvGrpSpPr>
          <p:cNvPr id="17" name="Group 16">
            <a:extLst>
              <a:ext uri="{FF2B5EF4-FFF2-40B4-BE49-F238E27FC236}">
                <a16:creationId xmlns:a16="http://schemas.microsoft.com/office/drawing/2014/main" id="{EF729161-6D4D-1414-3BB5-183FFB71470A}"/>
              </a:ext>
            </a:extLst>
          </p:cNvPr>
          <p:cNvGrpSpPr/>
          <p:nvPr/>
        </p:nvGrpSpPr>
        <p:grpSpPr>
          <a:xfrm>
            <a:off x="5447918" y="1662692"/>
            <a:ext cx="1989474" cy="3792036"/>
            <a:chOff x="5477388" y="1605385"/>
            <a:chExt cx="2265680" cy="3792036"/>
          </a:xfrm>
        </p:grpSpPr>
        <p:sp>
          <p:nvSpPr>
            <p:cNvPr id="19" name="Arrow: Right 18">
              <a:extLst>
                <a:ext uri="{FF2B5EF4-FFF2-40B4-BE49-F238E27FC236}">
                  <a16:creationId xmlns:a16="http://schemas.microsoft.com/office/drawing/2014/main" id="{E0724048-5290-1188-862D-B3AE69581A90}"/>
                </a:ext>
              </a:extLst>
            </p:cNvPr>
            <p:cNvSpPr/>
            <p:nvPr/>
          </p:nvSpPr>
          <p:spPr>
            <a:xfrm rot="10800000">
              <a:off x="5477388" y="1605385"/>
              <a:ext cx="2265680" cy="37920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sz="3200" dirty="0">
                <a:solidFill>
                  <a:schemeClr val="tx1"/>
                </a:solidFill>
              </a:endParaRPr>
            </a:p>
          </p:txBody>
        </p:sp>
        <p:sp>
          <p:nvSpPr>
            <p:cNvPr id="3" name="TextBox 2">
              <a:extLst>
                <a:ext uri="{FF2B5EF4-FFF2-40B4-BE49-F238E27FC236}">
                  <a16:creationId xmlns:a16="http://schemas.microsoft.com/office/drawing/2014/main" id="{A2DF9356-AA97-FB15-6F2B-9975BBC422F9}"/>
                </a:ext>
              </a:extLst>
            </p:cNvPr>
            <p:cNvSpPr txBox="1"/>
            <p:nvPr/>
          </p:nvSpPr>
          <p:spPr>
            <a:xfrm>
              <a:off x="5839415" y="3270570"/>
              <a:ext cx="1866470" cy="461665"/>
            </a:xfrm>
            <a:prstGeom prst="rect">
              <a:avLst/>
            </a:prstGeom>
            <a:noFill/>
          </p:spPr>
          <p:txBody>
            <a:bodyPr wrap="square" rtlCol="0">
              <a:spAutoFit/>
            </a:bodyPr>
            <a:lstStyle/>
            <a:p>
              <a:r>
                <a:rPr lang="en-US" sz="2400" dirty="0"/>
                <a:t>PRESSURE</a:t>
              </a:r>
              <a:endParaRPr lang="en-NZ" sz="2400" dirty="0"/>
            </a:p>
          </p:txBody>
        </p:sp>
      </p:grpSp>
    </p:spTree>
    <p:extLst>
      <p:ext uri="{BB962C8B-B14F-4D97-AF65-F5344CB8AC3E}">
        <p14:creationId xmlns:p14="http://schemas.microsoft.com/office/powerpoint/2010/main" val="362864644"/>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38889E-6 -2.96296E-6 L -0.32413 -0.05972 " pathEditMode="relative" rAng="0" ptsTypes="AA">
                                      <p:cBhvr>
                                        <p:cTn id="14" dur="2000" fill="hold"/>
                                        <p:tgtEl>
                                          <p:spTgt spid="13"/>
                                        </p:tgtEl>
                                        <p:attrNameLst>
                                          <p:attrName>ppt_x</p:attrName>
                                          <p:attrName>ppt_y</p:attrName>
                                        </p:attrNameLst>
                                      </p:cBhvr>
                                      <p:rCtr x="-16215" y="-2986"/>
                                    </p:animMotion>
                                  </p:childTnLst>
                                </p:cTn>
                              </p:par>
                              <p:par>
                                <p:cTn id="15" presetID="42" presetClass="path" presetSubtype="0" accel="50000" decel="50000" fill="hold" grpId="0" nodeType="withEffect">
                                  <p:stCondLst>
                                    <p:cond delay="0"/>
                                  </p:stCondLst>
                                  <p:childTnLst>
                                    <p:animMotion origin="layout" path="M -2.22222E-6 -3.7037E-7 L -0.41788 -0.10093 " pathEditMode="relative" rAng="0" ptsTypes="AA">
                                      <p:cBhvr>
                                        <p:cTn id="16" dur="2000" fill="hold"/>
                                        <p:tgtEl>
                                          <p:spTgt spid="11"/>
                                        </p:tgtEl>
                                        <p:attrNameLst>
                                          <p:attrName>ppt_x</p:attrName>
                                          <p:attrName>ppt_y</p:attrName>
                                        </p:attrNameLst>
                                      </p:cBhvr>
                                      <p:rCtr x="-20903" y="-5046"/>
                                    </p:animMotion>
                                  </p:childTnLst>
                                </p:cTn>
                              </p:par>
                              <p:par>
                                <p:cTn id="17" presetID="42" presetClass="path" presetSubtype="0" accel="50000" decel="50000" fill="hold" grpId="0" nodeType="withEffect">
                                  <p:stCondLst>
                                    <p:cond delay="0"/>
                                  </p:stCondLst>
                                  <p:childTnLst>
                                    <p:animMotion origin="layout" path="M -3.33333E-6 -3.7037E-6 L -0.33715 -0.15023 " pathEditMode="relative" rAng="0" ptsTypes="AA">
                                      <p:cBhvr>
                                        <p:cTn id="18" dur="2000" fill="hold"/>
                                        <p:tgtEl>
                                          <p:spTgt spid="10"/>
                                        </p:tgtEl>
                                        <p:attrNameLst>
                                          <p:attrName>ppt_x</p:attrName>
                                          <p:attrName>ppt_y</p:attrName>
                                        </p:attrNameLst>
                                      </p:cBhvr>
                                      <p:rCtr x="-16858" y="-7523"/>
                                    </p:animMotion>
                                  </p:childTnLst>
                                </p:cTn>
                              </p:par>
                              <p:par>
                                <p:cTn id="19" presetID="42" presetClass="path" presetSubtype="0" accel="50000" decel="50000" fill="hold" grpId="0" nodeType="withEffect">
                                  <p:stCondLst>
                                    <p:cond delay="0"/>
                                  </p:stCondLst>
                                  <p:childTnLst>
                                    <p:animMotion origin="layout" path="M 2.77778E-7 -3.7037E-7 L -0.55382 -0.0787 " pathEditMode="relative" rAng="0" ptsTypes="AA">
                                      <p:cBhvr>
                                        <p:cTn id="20" dur="2000" fill="hold"/>
                                        <p:tgtEl>
                                          <p:spTgt spid="15"/>
                                        </p:tgtEl>
                                        <p:attrNameLst>
                                          <p:attrName>ppt_x</p:attrName>
                                          <p:attrName>ppt_y</p:attrName>
                                        </p:attrNameLst>
                                      </p:cBhvr>
                                      <p:rCtr x="-27691" y="-3935"/>
                                    </p:animMotion>
                                  </p:childTnLst>
                                </p:cTn>
                              </p:par>
                              <p:par>
                                <p:cTn id="21" presetID="42" presetClass="path" presetSubtype="0" accel="50000" decel="50000" fill="hold" grpId="0" nodeType="withEffect">
                                  <p:stCondLst>
                                    <p:cond delay="0"/>
                                  </p:stCondLst>
                                  <p:childTnLst>
                                    <p:animMotion origin="layout" path="M 2.77778E-7 3.7037E-6 L 0.19826 0.22963 " pathEditMode="relative" rAng="0" ptsTypes="AA">
                                      <p:cBhvr>
                                        <p:cTn id="22" dur="2000" fill="hold"/>
                                        <p:tgtEl>
                                          <p:spTgt spid="12"/>
                                        </p:tgtEl>
                                        <p:attrNameLst>
                                          <p:attrName>ppt_x</p:attrName>
                                          <p:attrName>ppt_y</p:attrName>
                                        </p:attrNameLst>
                                      </p:cBhvr>
                                      <p:rCtr x="9913" y="11481"/>
                                    </p:animMotion>
                                  </p:childTnLst>
                                </p:cTn>
                              </p:par>
                              <p:par>
                                <p:cTn id="23" presetID="42" presetClass="path" presetSubtype="0" accel="50000" decel="50000" fill="hold" grpId="0" nodeType="withEffect">
                                  <p:stCondLst>
                                    <p:cond delay="0"/>
                                  </p:stCondLst>
                                  <p:childTnLst>
                                    <p:animMotion origin="layout" path="M 1.66667E-6 3.33333E-6 L -0.14549 0.29121 " pathEditMode="relative" rAng="0" ptsTypes="AA">
                                      <p:cBhvr>
                                        <p:cTn id="24" dur="2000" fill="hold"/>
                                        <p:tgtEl>
                                          <p:spTgt spid="16"/>
                                        </p:tgtEl>
                                        <p:attrNameLst>
                                          <p:attrName>ppt_x</p:attrName>
                                          <p:attrName>ppt_y</p:attrName>
                                        </p:attrNameLst>
                                      </p:cBhvr>
                                      <p:rCtr x="-8385" y="14074"/>
                                    </p:animMotion>
                                  </p:childTnLst>
                                </p:cTn>
                              </p:par>
                              <p:par>
                                <p:cTn id="25" presetID="42" presetClass="path" presetSubtype="0" accel="50000" decel="50000" fill="hold" grpId="0" nodeType="withEffect">
                                  <p:stCondLst>
                                    <p:cond delay="0"/>
                                  </p:stCondLst>
                                  <p:childTnLst>
                                    <p:animMotion origin="layout" path="M -3.05556E-6 3.7037E-6 L -0.03211 -0.00047 " pathEditMode="relative" rAng="0" ptsTypes="AA">
                                      <p:cBhvr>
                                        <p:cTn id="26" dur="2000" fill="hold"/>
                                        <p:tgtEl>
                                          <p:spTgt spid="14"/>
                                        </p:tgtEl>
                                        <p:attrNameLst>
                                          <p:attrName>ppt_x</p:attrName>
                                          <p:attrName>ppt_y</p:attrName>
                                        </p:attrNameLst>
                                      </p:cBhvr>
                                      <p:rCtr x="-1615" y="-23"/>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1" grpId="0"/>
      <p:bldP spid="12" grpId="0"/>
      <p:bldP spid="13" grpId="0"/>
      <p:bldP spid="14" grpId="0"/>
      <p:bldP spid="15" grpId="0"/>
      <p:bldP spid="1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47CE-738B-4BBB-B828-372FBC96D359}"/>
              </a:ext>
            </a:extLst>
          </p:cNvPr>
          <p:cNvSpPr>
            <a:spLocks noGrp="1"/>
          </p:cNvSpPr>
          <p:nvPr>
            <p:ph type="title"/>
          </p:nvPr>
        </p:nvSpPr>
        <p:spPr/>
        <p:txBody>
          <a:bodyPr/>
          <a:lstStyle/>
          <a:p>
            <a:pPr algn="ctr"/>
            <a:r>
              <a:rPr lang="en-US" dirty="0"/>
              <a:t>Beware of the Strict Compliance</a:t>
            </a:r>
            <a:endParaRPr lang="en-NZ" dirty="0"/>
          </a:p>
        </p:txBody>
      </p:sp>
      <p:sp>
        <p:nvSpPr>
          <p:cNvPr id="3" name="Text Placeholder 2">
            <a:extLst>
              <a:ext uri="{FF2B5EF4-FFF2-40B4-BE49-F238E27FC236}">
                <a16:creationId xmlns:a16="http://schemas.microsoft.com/office/drawing/2014/main" id="{C5264422-8308-438B-B2BA-396FBDB492D9}"/>
              </a:ext>
            </a:extLst>
          </p:cNvPr>
          <p:cNvSpPr>
            <a:spLocks noGrp="1"/>
          </p:cNvSpPr>
          <p:nvPr>
            <p:ph type="body" sz="quarter" idx="10"/>
          </p:nvPr>
        </p:nvSpPr>
        <p:spPr>
          <a:xfrm>
            <a:off x="457200" y="2560638"/>
            <a:ext cx="8229600" cy="3278187"/>
          </a:xfrm>
        </p:spPr>
        <p:txBody>
          <a:bodyPr/>
          <a:lstStyle/>
          <a:p>
            <a:pPr algn="r">
              <a:spcBef>
                <a:spcPts val="4200"/>
              </a:spcBef>
            </a:pPr>
            <a:r>
              <a:rPr lang="en-US" sz="3200" dirty="0"/>
              <a:t>“Technical Quibbles” </a:t>
            </a:r>
          </a:p>
          <a:p>
            <a:pPr algn="r">
              <a:spcBef>
                <a:spcPts val="600"/>
              </a:spcBef>
            </a:pPr>
            <a:r>
              <a:rPr lang="en-US" sz="3200" dirty="0"/>
              <a:t>will be overlooked</a:t>
            </a:r>
          </a:p>
          <a:p>
            <a:pPr algn="r">
              <a:spcBef>
                <a:spcPts val="4200"/>
              </a:spcBef>
            </a:pPr>
            <a:r>
              <a:rPr lang="en-US" sz="3200" dirty="0"/>
              <a:t>But any other non-compliance(s) </a:t>
            </a:r>
          </a:p>
          <a:p>
            <a:pPr algn="r">
              <a:spcBef>
                <a:spcPts val="600"/>
              </a:spcBef>
            </a:pPr>
            <a:r>
              <a:rPr lang="en-US" sz="3200" dirty="0"/>
              <a:t>will invalidate a payment claim or payment schedule</a:t>
            </a:r>
          </a:p>
          <a:p>
            <a:pPr algn="r"/>
            <a:endParaRPr lang="en-US" dirty="0"/>
          </a:p>
        </p:txBody>
      </p:sp>
      <p:pic>
        <p:nvPicPr>
          <p:cNvPr id="4" name="Picture 3">
            <a:extLst>
              <a:ext uri="{FF2B5EF4-FFF2-40B4-BE49-F238E27FC236}">
                <a16:creationId xmlns:a16="http://schemas.microsoft.com/office/drawing/2014/main" id="{836CA370-98A6-447D-B5DB-CA218C8A5E2D}"/>
              </a:ext>
            </a:extLst>
          </p:cNvPr>
          <p:cNvPicPr>
            <a:picLocks noChangeAspect="1"/>
          </p:cNvPicPr>
          <p:nvPr/>
        </p:nvPicPr>
        <p:blipFill rotWithShape="1">
          <a:blip r:embed="rId2"/>
          <a:srcRect l="1958" t="4164" r="1499" b="4345"/>
          <a:stretch/>
        </p:blipFill>
        <p:spPr>
          <a:xfrm>
            <a:off x="1209368" y="1417638"/>
            <a:ext cx="3635477" cy="2583949"/>
          </a:xfrm>
          <a:prstGeom prst="rect">
            <a:avLst/>
          </a:prstGeom>
          <a:ln>
            <a:noFill/>
          </a:ln>
          <a:effectLst>
            <a:softEdge rad="112500"/>
          </a:effectLst>
        </p:spPr>
      </p:pic>
    </p:spTree>
    <p:extLst>
      <p:ext uri="{BB962C8B-B14F-4D97-AF65-F5344CB8AC3E}">
        <p14:creationId xmlns:p14="http://schemas.microsoft.com/office/powerpoint/2010/main" val="90437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424F463-F5DB-CC99-D2E1-EFB4F5FE62F6}"/>
              </a:ext>
            </a:extLst>
          </p:cNvPr>
          <p:cNvGraphicFramePr/>
          <p:nvPr/>
        </p:nvGraphicFramePr>
        <p:xfrm>
          <a:off x="1351723" y="5410986"/>
          <a:ext cx="1400904" cy="254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E6A038EE-E976-D96B-4BD6-692990837707}"/>
              </a:ext>
            </a:extLst>
          </p:cNvPr>
          <p:cNvGrpSpPr/>
          <p:nvPr/>
        </p:nvGrpSpPr>
        <p:grpSpPr>
          <a:xfrm>
            <a:off x="3205419" y="2686974"/>
            <a:ext cx="2743150" cy="2793222"/>
            <a:chOff x="1848727" y="1309171"/>
            <a:chExt cx="2743150" cy="2793222"/>
          </a:xfrm>
        </p:grpSpPr>
        <p:sp>
          <p:nvSpPr>
            <p:cNvPr id="13" name="Oval 12">
              <a:extLst>
                <a:ext uri="{FF2B5EF4-FFF2-40B4-BE49-F238E27FC236}">
                  <a16:creationId xmlns:a16="http://schemas.microsoft.com/office/drawing/2014/main" id="{FD37411C-533B-4040-E129-A23028D9E5C8}"/>
                </a:ext>
              </a:extLst>
            </p:cNvPr>
            <p:cNvSpPr/>
            <p:nvPr/>
          </p:nvSpPr>
          <p:spPr>
            <a:xfrm>
              <a:off x="1848727" y="1309171"/>
              <a:ext cx="2743150" cy="2793222"/>
            </a:xfrm>
            <a:prstGeom prst="ellipse">
              <a:avLst/>
            </a:prstGeom>
            <a:blipFill rotWithShape="0">
              <a:blip r:embed="rId7"/>
              <a:srcRect/>
              <a:stretch>
                <a:fillRect l="-9000" r="-9000"/>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70DE3641-7778-1246-8327-E15F436D829B}"/>
                </a:ext>
              </a:extLst>
            </p:cNvPr>
            <p:cNvSpPr txBox="1"/>
            <p:nvPr/>
          </p:nvSpPr>
          <p:spPr>
            <a:xfrm>
              <a:off x="2250452" y="1718229"/>
              <a:ext cx="1939700" cy="1975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endParaRPr lang="en-NZ" sz="6400" kern="1200" dirty="0"/>
            </a:p>
          </p:txBody>
        </p:sp>
      </p:grpSp>
      <p:sp>
        <p:nvSpPr>
          <p:cNvPr id="4" name="Arrow: Left 3">
            <a:extLst>
              <a:ext uri="{FF2B5EF4-FFF2-40B4-BE49-F238E27FC236}">
                <a16:creationId xmlns:a16="http://schemas.microsoft.com/office/drawing/2014/main" id="{D721FD9B-6B5D-57C5-78DD-9E0CEE7CF4E0}"/>
              </a:ext>
            </a:extLst>
          </p:cNvPr>
          <p:cNvSpPr/>
          <p:nvPr/>
        </p:nvSpPr>
        <p:spPr>
          <a:xfrm rot="13236622">
            <a:off x="2032424" y="2348857"/>
            <a:ext cx="1717383" cy="578454"/>
          </a:xfrm>
          <a:prstGeom prst="leftArrow">
            <a:avLst>
              <a:gd name="adj1" fmla="val 60000"/>
              <a:gd name="adj2" fmla="val 50000"/>
            </a:avLst>
          </a:prstGeom>
          <a:solidFill>
            <a:srgbClr val="FFFFFF"/>
          </a:solid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grpSp>
        <p:nvGrpSpPr>
          <p:cNvPr id="5" name="Group 4">
            <a:extLst>
              <a:ext uri="{FF2B5EF4-FFF2-40B4-BE49-F238E27FC236}">
                <a16:creationId xmlns:a16="http://schemas.microsoft.com/office/drawing/2014/main" id="{4EC105D6-67BD-7EA4-8EEE-641FF32724D3}"/>
              </a:ext>
            </a:extLst>
          </p:cNvPr>
          <p:cNvGrpSpPr/>
          <p:nvPr/>
        </p:nvGrpSpPr>
        <p:grpSpPr>
          <a:xfrm>
            <a:off x="1356698" y="1377803"/>
            <a:ext cx="1928180" cy="1542544"/>
            <a:chOff x="6" y="0"/>
            <a:chExt cx="1928180" cy="1542544"/>
          </a:xfrm>
        </p:grpSpPr>
        <p:sp>
          <p:nvSpPr>
            <p:cNvPr id="11" name="Rectangle: Rounded Corners 10">
              <a:extLst>
                <a:ext uri="{FF2B5EF4-FFF2-40B4-BE49-F238E27FC236}">
                  <a16:creationId xmlns:a16="http://schemas.microsoft.com/office/drawing/2014/main" id="{930FC752-D625-BD0B-FCF5-1F84E5867777}"/>
                </a:ext>
              </a:extLst>
            </p:cNvPr>
            <p:cNvSpPr/>
            <p:nvPr/>
          </p:nvSpPr>
          <p:spPr>
            <a:xfrm>
              <a:off x="6" y="0"/>
              <a:ext cx="1928180" cy="1542544"/>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sp>
        <p:sp>
          <p:nvSpPr>
            <p:cNvPr id="12" name="Rectangle: Rounded Corners 7">
              <a:extLst>
                <a:ext uri="{FF2B5EF4-FFF2-40B4-BE49-F238E27FC236}">
                  <a16:creationId xmlns:a16="http://schemas.microsoft.com/office/drawing/2014/main" id="{5FCC9466-BCC7-F358-3440-9DE49FAE6B9D}"/>
                </a:ext>
              </a:extLst>
            </p:cNvPr>
            <p:cNvSpPr txBox="1"/>
            <p:nvPr/>
          </p:nvSpPr>
          <p:spPr>
            <a:xfrm>
              <a:off x="45186" y="45180"/>
              <a:ext cx="1837820" cy="145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NZ" sz="2900" kern="1200" dirty="0"/>
                <a:t>Conditional Schedules?</a:t>
              </a:r>
            </a:p>
          </p:txBody>
        </p:sp>
      </p:grpSp>
      <p:sp>
        <p:nvSpPr>
          <p:cNvPr id="7" name="Arrow: Left 6">
            <a:extLst>
              <a:ext uri="{FF2B5EF4-FFF2-40B4-BE49-F238E27FC236}">
                <a16:creationId xmlns:a16="http://schemas.microsoft.com/office/drawing/2014/main" id="{34C5EAB3-22E1-E203-E0C2-BC1C9ECC515E}"/>
              </a:ext>
            </a:extLst>
          </p:cNvPr>
          <p:cNvSpPr/>
          <p:nvPr/>
        </p:nvSpPr>
        <p:spPr>
          <a:xfrm rot="19155837">
            <a:off x="5415943" y="2347754"/>
            <a:ext cx="1681492" cy="578454"/>
          </a:xfrm>
          <a:prstGeom prst="leftArrow">
            <a:avLst>
              <a:gd name="adj1" fmla="val 60000"/>
              <a:gd name="adj2" fmla="val 50000"/>
            </a:avLst>
          </a:prstGeom>
          <a:solidFill>
            <a:srgbClr val="FFFFFF"/>
          </a:solid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15D4C0F7-AFBF-576F-94E2-A68C04323B4A}"/>
              </a:ext>
            </a:extLst>
          </p:cNvPr>
          <p:cNvGrpSpPr/>
          <p:nvPr/>
        </p:nvGrpSpPr>
        <p:grpSpPr>
          <a:xfrm>
            <a:off x="5859121" y="1377803"/>
            <a:ext cx="1928180" cy="1542544"/>
            <a:chOff x="4502429" y="0"/>
            <a:chExt cx="1928180" cy="1542544"/>
          </a:xfrm>
        </p:grpSpPr>
        <p:sp>
          <p:nvSpPr>
            <p:cNvPr id="9" name="Rectangle: Rounded Corners 8">
              <a:extLst>
                <a:ext uri="{FF2B5EF4-FFF2-40B4-BE49-F238E27FC236}">
                  <a16:creationId xmlns:a16="http://schemas.microsoft.com/office/drawing/2014/main" id="{59A719BB-5355-A6CF-4F6B-6154E2A8EA5E}"/>
                </a:ext>
              </a:extLst>
            </p:cNvPr>
            <p:cNvSpPr/>
            <p:nvPr/>
          </p:nvSpPr>
          <p:spPr>
            <a:xfrm>
              <a:off x="4502429" y="0"/>
              <a:ext cx="1928180" cy="1542544"/>
            </a:xfrm>
            <a:prstGeom prst="roundRect">
              <a:avLst>
                <a:gd name="adj" fmla="val 10000"/>
              </a:avLst>
            </a:prstGeom>
          </p:spPr>
          <p:style>
            <a:lnRef idx="2">
              <a:schemeClr val="dk1">
                <a:shade val="50000"/>
              </a:schemeClr>
            </a:lnRef>
            <a:fillRef idx="1">
              <a:schemeClr val="dk1"/>
            </a:fillRef>
            <a:effectRef idx="0">
              <a:schemeClr val="dk1"/>
            </a:effectRef>
            <a:fontRef idx="minor">
              <a:schemeClr val="lt1"/>
            </a:fontRef>
          </p:style>
        </p:sp>
        <p:sp>
          <p:nvSpPr>
            <p:cNvPr id="10" name="Rectangle: Rounded Corners 10">
              <a:extLst>
                <a:ext uri="{FF2B5EF4-FFF2-40B4-BE49-F238E27FC236}">
                  <a16:creationId xmlns:a16="http://schemas.microsoft.com/office/drawing/2014/main" id="{A44B09D2-ADFD-9AA4-621B-0198D54D5E6E}"/>
                </a:ext>
              </a:extLst>
            </p:cNvPr>
            <p:cNvSpPr txBox="1"/>
            <p:nvPr/>
          </p:nvSpPr>
          <p:spPr>
            <a:xfrm>
              <a:off x="4547609" y="45180"/>
              <a:ext cx="1837820" cy="145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NZ" sz="2900" kern="1200" dirty="0"/>
                <a:t>Without Prejudice Schedules?</a:t>
              </a:r>
            </a:p>
          </p:txBody>
        </p:sp>
      </p:grpSp>
    </p:spTree>
    <p:extLst>
      <p:ext uri="{BB962C8B-B14F-4D97-AF65-F5344CB8AC3E}">
        <p14:creationId xmlns:p14="http://schemas.microsoft.com/office/powerpoint/2010/main" val="4029386430"/>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EDA8-2E49-58C1-9350-DFAA992CA5A0}"/>
              </a:ext>
            </a:extLst>
          </p:cNvPr>
          <p:cNvSpPr>
            <a:spLocks noGrp="1"/>
          </p:cNvSpPr>
          <p:nvPr>
            <p:ph type="title"/>
          </p:nvPr>
        </p:nvSpPr>
        <p:spPr>
          <a:xfrm>
            <a:off x="457200" y="2857500"/>
            <a:ext cx="8229600" cy="1143000"/>
          </a:xfrm>
        </p:spPr>
        <p:txBody>
          <a:bodyPr/>
          <a:lstStyle/>
          <a:p>
            <a:pPr algn="ctr"/>
            <a:r>
              <a:rPr lang="en-US" sz="2800" b="1" dirty="0">
                <a:latin typeface="+mn-lt"/>
              </a:rPr>
              <a:t>NZS3910 UPDATE:</a:t>
            </a:r>
            <a:br>
              <a:rPr lang="en-US" sz="2800" b="1" dirty="0">
                <a:latin typeface="+mn-lt"/>
              </a:rPr>
            </a:br>
            <a:r>
              <a:rPr lang="en-US" sz="2800" dirty="0">
                <a:latin typeface="+mn-lt"/>
              </a:rPr>
              <a:t>WHERE TO FROM HERE?</a:t>
            </a:r>
            <a:endParaRPr lang="en-NZ" dirty="0"/>
          </a:p>
        </p:txBody>
      </p:sp>
    </p:spTree>
    <p:extLst>
      <p:ext uri="{BB962C8B-B14F-4D97-AF65-F5344CB8AC3E}">
        <p14:creationId xmlns:p14="http://schemas.microsoft.com/office/powerpoint/2010/main" val="2429594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903B-02ED-458B-232F-1B5FA2DD69C7}"/>
              </a:ext>
            </a:extLst>
          </p:cNvPr>
          <p:cNvSpPr>
            <a:spLocks noGrp="1"/>
          </p:cNvSpPr>
          <p:nvPr>
            <p:ph type="title"/>
          </p:nvPr>
        </p:nvSpPr>
        <p:spPr/>
        <p:txBody>
          <a:bodyPr/>
          <a:lstStyle/>
          <a:p>
            <a:r>
              <a:rPr lang="en-US" dirty="0"/>
              <a:t>NZS3910 Update: Timeline</a:t>
            </a:r>
            <a:endParaRPr lang="en-NZ" dirty="0"/>
          </a:p>
        </p:txBody>
      </p:sp>
      <p:sp>
        <p:nvSpPr>
          <p:cNvPr id="17" name="Rectangle 16">
            <a:extLst>
              <a:ext uri="{FF2B5EF4-FFF2-40B4-BE49-F238E27FC236}">
                <a16:creationId xmlns:a16="http://schemas.microsoft.com/office/drawing/2014/main" id="{780F04D3-B0EB-C79C-31D6-8057AAC15491}"/>
              </a:ext>
            </a:extLst>
          </p:cNvPr>
          <p:cNvSpPr/>
          <p:nvPr/>
        </p:nvSpPr>
        <p:spPr>
          <a:xfrm>
            <a:off x="220435" y="1012371"/>
            <a:ext cx="1649186" cy="2416629"/>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Nov 21–Feb 22</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Initiation Phase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Establish /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Approve Committee and Chair</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DBC8B250-A76A-2CFE-25DE-E8CBAD0D97F9}"/>
              </a:ext>
            </a:extLst>
          </p:cNvPr>
          <p:cNvSpPr/>
          <p:nvPr/>
        </p:nvSpPr>
        <p:spPr>
          <a:xfrm>
            <a:off x="1979841" y="1012371"/>
            <a:ext cx="1649186" cy="241662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Feb 22-Apr 23</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Development Phase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Develops</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Development of Draft 3910</a:t>
            </a:r>
            <a:endParaRPr kumimoji="0" lang="en-N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CCDE97D9-BEE2-F7B7-75F2-AA5F7B5E14E5}"/>
              </a:ext>
            </a:extLst>
          </p:cNvPr>
          <p:cNvSpPr/>
          <p:nvPr/>
        </p:nvSpPr>
        <p:spPr>
          <a:xfrm>
            <a:off x="3747409" y="1012371"/>
            <a:ext cx="1649186" cy="2416629"/>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May 23-Jul 23</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Public Consultation</a:t>
            </a:r>
            <a:endParaRPr kumimoji="0" lang="en-NZ"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79BED2D1-CDF0-AFE1-22C1-80A825AB7A02}"/>
              </a:ext>
            </a:extLst>
          </p:cNvPr>
          <p:cNvSpPr/>
          <p:nvPr/>
        </p:nvSpPr>
        <p:spPr>
          <a:xfrm>
            <a:off x="5510894" y="1012371"/>
            <a:ext cx="1649186" cy="241662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Aug 2023</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Approvals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Committee votes on final draft / preparing NZS3910 for approval</a:t>
            </a:r>
            <a:endParaRPr kumimoji="0" lang="en-NZ"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7F91B994-809D-4C72-DD6E-8BA173FE17B9}"/>
              </a:ext>
            </a:extLst>
          </p:cNvPr>
          <p:cNvSpPr/>
          <p:nvPr/>
        </p:nvSpPr>
        <p:spPr>
          <a:xfrm>
            <a:off x="7274379" y="1012371"/>
            <a:ext cx="1649186" cy="2416629"/>
          </a:xfrm>
          <a:prstGeom prst="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Oct 2023</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Publication</a:t>
            </a:r>
            <a:endParaRPr kumimoji="0" lang="en-NZ"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8D276235-FFEC-427B-0C07-EC236AE7577D}"/>
              </a:ext>
            </a:extLst>
          </p:cNvPr>
          <p:cNvSpPr txBox="1"/>
          <p:nvPr/>
        </p:nvSpPr>
        <p:spPr>
          <a:xfrm>
            <a:off x="2099584" y="2076684"/>
            <a:ext cx="14097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Interim Standard</a:t>
            </a:r>
            <a:endParaRPr kumimoji="0" lang="en-NZ" sz="18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9" name="TextBox 8">
            <a:extLst>
              <a:ext uri="{FF2B5EF4-FFF2-40B4-BE49-F238E27FC236}">
                <a16:creationId xmlns:a16="http://schemas.microsoft.com/office/drawing/2014/main" id="{BFF4E1CA-445C-8966-46AB-A6D2C87C6A63}"/>
              </a:ext>
            </a:extLst>
          </p:cNvPr>
          <p:cNvSpPr txBox="1"/>
          <p:nvPr/>
        </p:nvSpPr>
        <p:spPr>
          <a:xfrm>
            <a:off x="2099584" y="2076685"/>
            <a:ext cx="1409700"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Special Conditions</a:t>
            </a:r>
            <a:endParaRPr kumimoji="0" lang="en-NZ" sz="18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
        <p:nvSpPr>
          <p:cNvPr id="10" name="Text Placeholder 2">
            <a:extLst>
              <a:ext uri="{FF2B5EF4-FFF2-40B4-BE49-F238E27FC236}">
                <a16:creationId xmlns:a16="http://schemas.microsoft.com/office/drawing/2014/main" id="{070A81A9-D651-DE04-15D0-FAAF5A9454A3}"/>
              </a:ext>
            </a:extLst>
          </p:cNvPr>
          <p:cNvSpPr>
            <a:spLocks noGrp="1"/>
          </p:cNvSpPr>
          <p:nvPr>
            <p:ph type="body" sz="quarter" idx="10"/>
          </p:nvPr>
        </p:nvSpPr>
        <p:spPr>
          <a:xfrm>
            <a:off x="457200" y="3594100"/>
            <a:ext cx="8229600" cy="2244725"/>
          </a:xfrm>
        </p:spPr>
        <p:txBody>
          <a:bodyPr/>
          <a:lstStyle/>
          <a:p>
            <a:pPr marL="457200" indent="-457200">
              <a:buFont typeface="Arial" panose="020B0604020202020204" pitchFamily="34" charset="0"/>
              <a:buChar char="•"/>
            </a:pPr>
            <a:r>
              <a:rPr lang="en-US" sz="1800" dirty="0"/>
              <a:t>Interim Update – Replaced with “</a:t>
            </a:r>
            <a:r>
              <a:rPr lang="en-US" sz="1800" i="1" dirty="0"/>
              <a:t>Recommended Special Conditions</a:t>
            </a:r>
            <a:r>
              <a:rPr lang="en-US" sz="1800" dirty="0"/>
              <a:t>” (September 2022), can be incorporated into Special Conditions:</a:t>
            </a:r>
          </a:p>
          <a:p>
            <a:pPr marL="1028700" lvl="1">
              <a:buFont typeface="Arial" panose="020B0604020202020204" pitchFamily="34" charset="0"/>
              <a:buChar char="•"/>
            </a:pPr>
            <a:r>
              <a:rPr lang="en-US" sz="1800" dirty="0"/>
              <a:t>Health and Safety at Work Act 2015</a:t>
            </a:r>
          </a:p>
          <a:p>
            <a:pPr marL="1028700" lvl="1">
              <a:buFont typeface="Arial" panose="020B0604020202020204" pitchFamily="34" charset="0"/>
              <a:buChar char="•"/>
            </a:pPr>
            <a:r>
              <a:rPr lang="en-US" sz="1800" dirty="0"/>
              <a:t>Compliance with Laws (Broadened – clearly cover pandemic)</a:t>
            </a:r>
          </a:p>
          <a:p>
            <a:pPr marL="1028700" lvl="1">
              <a:buFont typeface="Arial" panose="020B0604020202020204" pitchFamily="34" charset="0"/>
              <a:buChar char="•"/>
            </a:pPr>
            <a:r>
              <a:rPr lang="en-US" sz="1800" dirty="0"/>
              <a:t>Advance notification amendments</a:t>
            </a:r>
          </a:p>
          <a:p>
            <a:pPr marL="1028700" lvl="1">
              <a:buFont typeface="Arial" panose="020B0604020202020204" pitchFamily="34" charset="0"/>
              <a:buChar char="•"/>
            </a:pPr>
            <a:r>
              <a:rPr lang="en-US" sz="1800" dirty="0"/>
              <a:t>Indemnity and liability limit</a:t>
            </a:r>
          </a:p>
          <a:p>
            <a:pPr marL="1028700" lvl="1">
              <a:buFont typeface="Arial" panose="020B0604020202020204" pitchFamily="34" charset="0"/>
              <a:buChar char="•"/>
            </a:pPr>
            <a:r>
              <a:rPr lang="en-US" sz="1800" dirty="0"/>
              <a:t>Tweaks to insurance provisions / legislative updates</a:t>
            </a:r>
            <a:endParaRPr lang="en-NZ" sz="1800" dirty="0"/>
          </a:p>
        </p:txBody>
      </p:sp>
    </p:spTree>
    <p:extLst>
      <p:ext uri="{BB962C8B-B14F-4D97-AF65-F5344CB8AC3E}">
        <p14:creationId xmlns:p14="http://schemas.microsoft.com/office/powerpoint/2010/main" val="36906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903B-02ED-458B-232F-1B5FA2DD69C7}"/>
              </a:ext>
            </a:extLst>
          </p:cNvPr>
          <p:cNvSpPr>
            <a:spLocks noGrp="1"/>
          </p:cNvSpPr>
          <p:nvPr>
            <p:ph type="title"/>
          </p:nvPr>
        </p:nvSpPr>
        <p:spPr/>
        <p:txBody>
          <a:bodyPr/>
          <a:lstStyle/>
          <a:p>
            <a:r>
              <a:rPr lang="en-US" dirty="0"/>
              <a:t>NZS3910 Update</a:t>
            </a:r>
            <a:endParaRPr lang="en-NZ" dirty="0"/>
          </a:p>
        </p:txBody>
      </p:sp>
      <p:sp>
        <p:nvSpPr>
          <p:cNvPr id="3" name="Text Placeholder 2">
            <a:extLst>
              <a:ext uri="{FF2B5EF4-FFF2-40B4-BE49-F238E27FC236}">
                <a16:creationId xmlns:a16="http://schemas.microsoft.com/office/drawing/2014/main" id="{B09001B5-3AC1-D632-A064-D85F52B16BEB}"/>
              </a:ext>
            </a:extLst>
          </p:cNvPr>
          <p:cNvSpPr>
            <a:spLocks noGrp="1"/>
          </p:cNvSpPr>
          <p:nvPr>
            <p:ph type="body" sz="quarter" idx="10"/>
          </p:nvPr>
        </p:nvSpPr>
        <p:spPr>
          <a:xfrm>
            <a:off x="457200" y="979714"/>
            <a:ext cx="8229600" cy="4859111"/>
          </a:xfrm>
        </p:spPr>
        <p:txBody>
          <a:bodyPr/>
          <a:lstStyle/>
          <a:p>
            <a:pPr marL="457200" indent="-457200">
              <a:buFont typeface="Arial" panose="020B0604020202020204" pitchFamily="34" charset="0"/>
              <a:buChar char="•"/>
            </a:pPr>
            <a:r>
              <a:rPr lang="en-US" sz="2000" b="1" dirty="0"/>
              <a:t>Role of the Engineer to the Contract</a:t>
            </a:r>
            <a:r>
              <a:rPr lang="en-US" sz="2000" dirty="0"/>
              <a:t> – Split into:</a:t>
            </a:r>
          </a:p>
          <a:p>
            <a:pPr marL="571500" lvl="1" indent="0">
              <a:buNone/>
            </a:pPr>
            <a:r>
              <a:rPr lang="en-US" sz="2000" dirty="0"/>
              <a:t>(</a:t>
            </a:r>
            <a:r>
              <a:rPr lang="en-US" sz="2000" dirty="0" err="1"/>
              <a:t>i</a:t>
            </a:r>
            <a:r>
              <a:rPr lang="en-US" sz="2000" dirty="0"/>
              <a:t>) Contract Administrator</a:t>
            </a:r>
          </a:p>
          <a:p>
            <a:pPr marL="571500" lvl="1" indent="0">
              <a:buNone/>
            </a:pPr>
            <a:r>
              <a:rPr lang="en-US" sz="2000" dirty="0"/>
              <a:t>(ii) Engineer to the Contract</a:t>
            </a:r>
          </a:p>
          <a:p>
            <a:pPr marL="457200">
              <a:buFont typeface="Arial" panose="020B0604020202020204" pitchFamily="34" charset="0"/>
              <a:buChar char="•"/>
            </a:pPr>
            <a:endParaRPr lang="en-US" sz="2000" b="1" dirty="0"/>
          </a:p>
          <a:p>
            <a:pPr marL="457200">
              <a:buFont typeface="Arial" panose="020B0604020202020204" pitchFamily="34" charset="0"/>
              <a:buChar char="•"/>
            </a:pPr>
            <a:r>
              <a:rPr lang="en-US" sz="2000" b="1" dirty="0"/>
              <a:t>Nomination of Advisers by Principal</a:t>
            </a:r>
          </a:p>
          <a:p>
            <a:pPr marL="457200">
              <a:buFont typeface="Arial" panose="020B0604020202020204" pitchFamily="34" charset="0"/>
              <a:buChar char="•"/>
            </a:pPr>
            <a:endParaRPr lang="en-US" sz="2000" b="1" dirty="0"/>
          </a:p>
          <a:p>
            <a:pPr marL="457200">
              <a:buFont typeface="Arial" panose="020B0604020202020204" pitchFamily="34" charset="0"/>
              <a:buChar char="•"/>
            </a:pPr>
            <a:r>
              <a:rPr lang="en-US" sz="2000" b="1" dirty="0"/>
              <a:t>Extensions of Time </a:t>
            </a:r>
            <a:r>
              <a:rPr lang="en-US" sz="2000" dirty="0"/>
              <a:t>– Changes coming:</a:t>
            </a:r>
          </a:p>
          <a:p>
            <a:pPr marL="1028700" lvl="1">
              <a:buFont typeface="Arial" panose="020B0604020202020204" pitchFamily="34" charset="0"/>
              <a:buChar char="•"/>
            </a:pPr>
            <a:r>
              <a:rPr lang="en-US" sz="2000" dirty="0"/>
              <a:t>Calculating due date for completion (commencement + duration)</a:t>
            </a:r>
          </a:p>
          <a:p>
            <a:pPr marL="1028700" lvl="1">
              <a:buFont typeface="Arial" panose="020B0604020202020204" pitchFamily="34" charset="0"/>
              <a:buChar char="•"/>
            </a:pPr>
            <a:r>
              <a:rPr lang="en-US" sz="2000" dirty="0"/>
              <a:t>Additional wording for war / pandemic (Force Majeure)</a:t>
            </a:r>
          </a:p>
          <a:p>
            <a:pPr marL="1028700" lvl="1">
              <a:buFont typeface="Arial" panose="020B0604020202020204" pitchFamily="34" charset="0"/>
              <a:buChar char="•"/>
            </a:pPr>
            <a:r>
              <a:rPr lang="en-US" sz="2000" dirty="0"/>
              <a:t>Concurrent delay</a:t>
            </a:r>
          </a:p>
          <a:p>
            <a:pPr marL="1028700" lvl="1">
              <a:buFont typeface="Arial" panose="020B0604020202020204" pitchFamily="34" charset="0"/>
              <a:buChar char="•"/>
            </a:pPr>
            <a:r>
              <a:rPr lang="en-US" sz="2000" dirty="0"/>
              <a:t>Balance obligations and remedies re: notices</a:t>
            </a:r>
          </a:p>
          <a:p>
            <a:pPr marL="1028700" lvl="1">
              <a:buFont typeface="Arial" panose="020B0604020202020204" pitchFamily="34" charset="0"/>
              <a:buChar char="•"/>
            </a:pPr>
            <a:r>
              <a:rPr lang="en-US" sz="2000" dirty="0"/>
              <a:t>Expedition / acceleration</a:t>
            </a:r>
          </a:p>
        </p:txBody>
      </p:sp>
    </p:spTree>
    <p:extLst>
      <p:ext uri="{BB962C8B-B14F-4D97-AF65-F5344CB8AC3E}">
        <p14:creationId xmlns:p14="http://schemas.microsoft.com/office/powerpoint/2010/main" val="12215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903B-02ED-458B-232F-1B5FA2DD69C7}"/>
              </a:ext>
            </a:extLst>
          </p:cNvPr>
          <p:cNvSpPr>
            <a:spLocks noGrp="1"/>
          </p:cNvSpPr>
          <p:nvPr>
            <p:ph type="title"/>
          </p:nvPr>
        </p:nvSpPr>
        <p:spPr/>
        <p:txBody>
          <a:bodyPr/>
          <a:lstStyle/>
          <a:p>
            <a:r>
              <a:rPr lang="en-US" dirty="0"/>
              <a:t>NZS3910 Update</a:t>
            </a:r>
            <a:endParaRPr lang="en-NZ" dirty="0"/>
          </a:p>
        </p:txBody>
      </p:sp>
      <p:sp>
        <p:nvSpPr>
          <p:cNvPr id="3" name="Text Placeholder 2">
            <a:extLst>
              <a:ext uri="{FF2B5EF4-FFF2-40B4-BE49-F238E27FC236}">
                <a16:creationId xmlns:a16="http://schemas.microsoft.com/office/drawing/2014/main" id="{B09001B5-3AC1-D632-A064-D85F52B16BEB}"/>
              </a:ext>
            </a:extLst>
          </p:cNvPr>
          <p:cNvSpPr>
            <a:spLocks noGrp="1"/>
          </p:cNvSpPr>
          <p:nvPr>
            <p:ph type="body" sz="quarter" idx="10"/>
          </p:nvPr>
        </p:nvSpPr>
        <p:spPr>
          <a:xfrm>
            <a:off x="457200" y="979714"/>
            <a:ext cx="8229600" cy="4859111"/>
          </a:xfrm>
        </p:spPr>
        <p:txBody>
          <a:bodyPr/>
          <a:lstStyle/>
          <a:p>
            <a:pPr marL="457200">
              <a:buFont typeface="Arial" panose="020B0604020202020204" pitchFamily="34" charset="0"/>
              <a:buChar char="•"/>
            </a:pPr>
            <a:r>
              <a:rPr lang="en-US" sz="2000" b="1" dirty="0" err="1"/>
              <a:t>Programme</a:t>
            </a:r>
            <a:r>
              <a:rPr lang="en-US" sz="2000" dirty="0"/>
              <a:t> – Attention to be given to:</a:t>
            </a:r>
          </a:p>
          <a:p>
            <a:pPr marL="1028700" lvl="1">
              <a:buFont typeface="Arial" panose="020B0604020202020204" pitchFamily="34" charset="0"/>
              <a:buChar char="•"/>
            </a:pPr>
            <a:r>
              <a:rPr lang="en-US" sz="2000" dirty="0"/>
              <a:t>Importance as collaboration and risk management tool</a:t>
            </a:r>
          </a:p>
          <a:p>
            <a:pPr marL="1028700" lvl="1">
              <a:buFont typeface="Arial" panose="020B0604020202020204" pitchFamily="34" charset="0"/>
              <a:buChar char="•"/>
            </a:pPr>
            <a:r>
              <a:rPr lang="en-US" sz="2000" dirty="0"/>
              <a:t>Time bars – fairness, balance, collaboration and relationship to 5.21</a:t>
            </a:r>
          </a:p>
          <a:p>
            <a:pPr marL="1028700" lvl="1">
              <a:buFont typeface="Arial" panose="020B0604020202020204" pitchFamily="34" charset="0"/>
              <a:buChar char="•"/>
            </a:pPr>
            <a:r>
              <a:rPr lang="en-US" sz="2000" dirty="0"/>
              <a:t>Information requirements – increase clarity</a:t>
            </a:r>
          </a:p>
          <a:p>
            <a:pPr marL="1028700" lvl="1">
              <a:buFont typeface="Arial" panose="020B0604020202020204" pitchFamily="34" charset="0"/>
              <a:buChar char="•"/>
            </a:pPr>
            <a:r>
              <a:rPr lang="en-US" sz="2000" dirty="0"/>
              <a:t>Concurrency – how to address these issues</a:t>
            </a:r>
          </a:p>
          <a:p>
            <a:pPr marL="457200">
              <a:buFont typeface="Arial" panose="020B0604020202020204" pitchFamily="34" charset="0"/>
              <a:buChar char="•"/>
            </a:pPr>
            <a:endParaRPr lang="en-US" sz="2000" b="1" dirty="0"/>
          </a:p>
          <a:p>
            <a:pPr marL="457200">
              <a:buFont typeface="Arial" panose="020B0604020202020204" pitchFamily="34" charset="0"/>
              <a:buChar char="•"/>
            </a:pPr>
            <a:r>
              <a:rPr lang="en-US" sz="2000" b="1" dirty="0"/>
              <a:t>Payments </a:t>
            </a:r>
            <a:r>
              <a:rPr lang="en-US" sz="2000" dirty="0"/>
              <a:t>– Changes coming:</a:t>
            </a:r>
          </a:p>
          <a:p>
            <a:pPr marL="1028700" lvl="1">
              <a:buFont typeface="Arial" panose="020B0604020202020204" pitchFamily="34" charset="0"/>
              <a:buChar char="•"/>
            </a:pPr>
            <a:r>
              <a:rPr lang="en-US" sz="2000" dirty="0"/>
              <a:t>Clarify “Principal’s deductions” / GST</a:t>
            </a:r>
          </a:p>
          <a:p>
            <a:pPr marL="1028700" lvl="1">
              <a:buFont typeface="Arial" panose="020B0604020202020204" pitchFamily="34" charset="0"/>
              <a:buChar char="•"/>
            </a:pPr>
            <a:r>
              <a:rPr lang="en-US" sz="2000" dirty="0"/>
              <a:t>Final Account Process</a:t>
            </a:r>
            <a:r>
              <a:rPr lang="en-US" sz="2000" b="1" dirty="0"/>
              <a:t> </a:t>
            </a:r>
          </a:p>
          <a:p>
            <a:pPr marL="1028700" lvl="1">
              <a:buFont typeface="Arial" panose="020B0604020202020204" pitchFamily="34" charset="0"/>
              <a:buChar char="•"/>
            </a:pPr>
            <a:r>
              <a:rPr lang="en-US" sz="2000" dirty="0"/>
              <a:t>Align with impending CCA retention regime changes</a:t>
            </a:r>
          </a:p>
          <a:p>
            <a:pPr marL="1028700" lvl="1">
              <a:buFont typeface="Arial" panose="020B0604020202020204" pitchFamily="34" charset="0"/>
              <a:buChar char="•"/>
            </a:pPr>
            <a:endParaRPr lang="en-US" sz="2000" dirty="0"/>
          </a:p>
          <a:p>
            <a:pPr marL="457200">
              <a:buFont typeface="Arial" panose="020B0604020202020204" pitchFamily="34" charset="0"/>
              <a:buChar char="•"/>
            </a:pPr>
            <a:r>
              <a:rPr lang="en-US" sz="2000" b="1" dirty="0"/>
              <a:t>Collaboration </a:t>
            </a:r>
            <a:r>
              <a:rPr lang="en-US" sz="2000" dirty="0"/>
              <a:t>– Signaled by amendments to 5.21 advance notification; also highlighted as an area for review</a:t>
            </a:r>
          </a:p>
          <a:p>
            <a:pPr marL="457200">
              <a:buFont typeface="Arial" panose="020B0604020202020204" pitchFamily="34" charset="0"/>
              <a:buChar char="•"/>
            </a:pPr>
            <a:endParaRPr lang="en-US" sz="2000" dirty="0"/>
          </a:p>
          <a:p>
            <a:pPr marL="457200">
              <a:buFont typeface="Arial" panose="020B0604020202020204" pitchFamily="34" charset="0"/>
              <a:buChar char="•"/>
            </a:pPr>
            <a:endParaRPr lang="en-NZ" dirty="0"/>
          </a:p>
        </p:txBody>
      </p:sp>
    </p:spTree>
    <p:extLst>
      <p:ext uri="{BB962C8B-B14F-4D97-AF65-F5344CB8AC3E}">
        <p14:creationId xmlns:p14="http://schemas.microsoft.com/office/powerpoint/2010/main" val="931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903B-02ED-458B-232F-1B5FA2DD69C7}"/>
              </a:ext>
            </a:extLst>
          </p:cNvPr>
          <p:cNvSpPr>
            <a:spLocks noGrp="1"/>
          </p:cNvSpPr>
          <p:nvPr>
            <p:ph type="title"/>
          </p:nvPr>
        </p:nvSpPr>
        <p:spPr/>
        <p:txBody>
          <a:bodyPr/>
          <a:lstStyle/>
          <a:p>
            <a:r>
              <a:rPr lang="en-US" dirty="0"/>
              <a:t>NZS3910 Update</a:t>
            </a:r>
            <a:endParaRPr lang="en-NZ" dirty="0"/>
          </a:p>
        </p:txBody>
      </p:sp>
      <p:sp>
        <p:nvSpPr>
          <p:cNvPr id="3" name="Text Placeholder 2">
            <a:extLst>
              <a:ext uri="{FF2B5EF4-FFF2-40B4-BE49-F238E27FC236}">
                <a16:creationId xmlns:a16="http://schemas.microsoft.com/office/drawing/2014/main" id="{B09001B5-3AC1-D632-A064-D85F52B16BEB}"/>
              </a:ext>
            </a:extLst>
          </p:cNvPr>
          <p:cNvSpPr>
            <a:spLocks noGrp="1"/>
          </p:cNvSpPr>
          <p:nvPr>
            <p:ph type="body" sz="quarter" idx="10"/>
          </p:nvPr>
        </p:nvSpPr>
        <p:spPr>
          <a:xfrm>
            <a:off x="457200" y="979714"/>
            <a:ext cx="8229600" cy="4859111"/>
          </a:xfrm>
        </p:spPr>
        <p:txBody>
          <a:bodyPr/>
          <a:lstStyle/>
          <a:p>
            <a:pPr marL="457200" indent="-457200">
              <a:buFont typeface="Arial" panose="020B0604020202020204" pitchFamily="34" charset="0"/>
              <a:buChar char="•"/>
            </a:pPr>
            <a:r>
              <a:rPr lang="en-US" sz="2000" b="1" dirty="0"/>
              <a:t>Contractor’s Design Responsibilities – </a:t>
            </a:r>
            <a:r>
              <a:rPr lang="en-US" sz="2000" dirty="0"/>
              <a:t>Clarity to be improved</a:t>
            </a:r>
            <a:endParaRPr lang="en-US" sz="2000" b="1" dirty="0"/>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Health and Safety / Environmental</a:t>
            </a:r>
          </a:p>
          <a:p>
            <a:pPr marL="0" indent="0"/>
            <a:endParaRPr lang="en-US" sz="2000" b="1" dirty="0"/>
          </a:p>
          <a:p>
            <a:pPr marL="457200" indent="-457200">
              <a:buFont typeface="Arial" panose="020B0604020202020204" pitchFamily="34" charset="0"/>
              <a:buChar char="•"/>
            </a:pPr>
            <a:r>
              <a:rPr lang="en-US" sz="2000" b="1" dirty="0"/>
              <a:t>Disputes </a:t>
            </a:r>
            <a:r>
              <a:rPr lang="en-US" sz="2000" dirty="0"/>
              <a:t>– Mandatory and optional steps to simplify and clarify the process</a:t>
            </a:r>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Other Topics</a:t>
            </a:r>
            <a:r>
              <a:rPr lang="en-US" sz="2000" dirty="0"/>
              <a:t> – Include: Engineer’s powers (some areas requiring Contractor agreement); Subcontracts / subcontractor warranties; Variations; Indemnities; Limitations on liability; Defects liability; Warranties; Definitions; Target cost to be considered</a:t>
            </a:r>
            <a:endParaRPr lang="en-US" sz="2000" b="1" dirty="0"/>
          </a:p>
          <a:p>
            <a:pPr marL="457200" indent="-457200">
              <a:buFont typeface="Arial" panose="020B0604020202020204" pitchFamily="34" charset="0"/>
              <a:buChar char="•"/>
            </a:pPr>
            <a:endParaRPr lang="en-US" sz="2000" b="1" dirty="0"/>
          </a:p>
          <a:p>
            <a:pPr marL="457200" indent="-457200">
              <a:buFont typeface="Arial" panose="020B0604020202020204" pitchFamily="34" charset="0"/>
              <a:buChar char="•"/>
            </a:pPr>
            <a:r>
              <a:rPr lang="en-US" sz="2000" b="1" dirty="0"/>
              <a:t>NZS3916 / 3917 (3915) </a:t>
            </a:r>
            <a:r>
              <a:rPr lang="en-US" sz="2000" dirty="0"/>
              <a:t>– Will be revised to align with the new 3910 and to (ideally) be released shortly after its publication</a:t>
            </a:r>
          </a:p>
          <a:p>
            <a:pPr marL="457200" indent="-457200">
              <a:buFont typeface="Arial" panose="020B0604020202020204" pitchFamily="34" charset="0"/>
              <a:buChar char="•"/>
            </a:pPr>
            <a:endParaRPr lang="en-NZ" dirty="0"/>
          </a:p>
        </p:txBody>
      </p:sp>
    </p:spTree>
    <p:extLst>
      <p:ext uri="{BB962C8B-B14F-4D97-AF65-F5344CB8AC3E}">
        <p14:creationId xmlns:p14="http://schemas.microsoft.com/office/powerpoint/2010/main" val="301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8EFCB46-87FC-3167-41E8-CB2B9D7AD517}"/>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9078" t="90069" r="24933"/>
          <a:stretch>
            <a:fillRect/>
          </a:stretch>
        </p:blipFill>
        <p:spPr bwMode="auto">
          <a:xfrm>
            <a:off x="2490986" y="5221705"/>
            <a:ext cx="4292868" cy="69622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4D858C0-2B2B-7E81-B82E-2A5EB7ABE41E}"/>
              </a:ext>
            </a:extLst>
          </p:cNvPr>
          <p:cNvGrpSpPr/>
          <p:nvPr/>
        </p:nvGrpSpPr>
        <p:grpSpPr>
          <a:xfrm>
            <a:off x="3231194" y="1823885"/>
            <a:ext cx="2681612" cy="3210230"/>
            <a:chOff x="3138065" y="1371730"/>
            <a:chExt cx="2681612" cy="3210230"/>
          </a:xfrm>
        </p:grpSpPr>
        <p:sp>
          <p:nvSpPr>
            <p:cNvPr id="6" name="TextBox 12">
              <a:extLst>
                <a:ext uri="{FF2B5EF4-FFF2-40B4-BE49-F238E27FC236}">
                  <a16:creationId xmlns:a16="http://schemas.microsoft.com/office/drawing/2014/main" id="{773E2CDC-869B-5963-DEF5-D802AAE13825}"/>
                </a:ext>
              </a:extLst>
            </p:cNvPr>
            <p:cNvSpPr txBox="1"/>
            <p:nvPr/>
          </p:nvSpPr>
          <p:spPr>
            <a:xfrm>
              <a:off x="3138065" y="3594641"/>
              <a:ext cx="2681612" cy="987319"/>
            </a:xfrm>
            <a:prstGeom prst="rect">
              <a:avLst/>
            </a:prstGeom>
            <a:solidFill>
              <a:schemeClr val="accent6">
                <a:lumMod val="75000"/>
              </a:schemeClr>
            </a:solidFill>
            <a:ln>
              <a:noFill/>
            </a:ln>
            <a:effectLst/>
            <a:scene3d>
              <a:camera prst="orthographicFront">
                <a:rot lat="0" lon="0" rev="0"/>
              </a:camera>
              <a:lightRig rig="contrasting" dir="t">
                <a:rot lat="0" lon="0" rev="1500000"/>
              </a:lightRig>
            </a:scene3d>
            <a:sp3d prstMaterial="metal">
              <a:bevelT w="88900" h="88900"/>
            </a:sp3d>
          </p:spPr>
          <p:txBody>
            <a:bodyPr wrap="square" rtlCol="0">
              <a:noAutofit/>
            </a:bodyPr>
            <a:lstStyle>
              <a:defPPr>
                <a:defRPr lang="en-NZ"/>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en-US" sz="1600" b="1" dirty="0">
                  <a:solidFill>
                    <a:schemeClr val="bg1"/>
                  </a:solidFill>
                  <a:latin typeface="Helvetica" panose="020B0604020202020204" pitchFamily="34" charset="0"/>
                  <a:cs typeface="Helvetica" panose="020B0604020202020204" pitchFamily="34" charset="0"/>
                </a:rPr>
                <a:t>James Lewis</a:t>
              </a:r>
            </a:p>
            <a:p>
              <a:r>
                <a:rPr lang="en-US" sz="1050" dirty="0">
                  <a:solidFill>
                    <a:schemeClr val="bg1"/>
                  </a:solidFill>
                  <a:latin typeface="Helvetica" panose="020B0604020202020204" pitchFamily="34" charset="0"/>
                  <a:cs typeface="Helvetica" panose="020B0604020202020204" pitchFamily="34" charset="0"/>
                </a:rPr>
                <a:t>Senior Associate</a:t>
              </a:r>
            </a:p>
            <a:p>
              <a:r>
                <a:rPr lang="en-US" sz="1050" dirty="0">
                  <a:solidFill>
                    <a:schemeClr val="bg1"/>
                  </a:solidFill>
                  <a:latin typeface="Helvetica" panose="020B0604020202020204" pitchFamily="34" charset="0"/>
                  <a:cs typeface="Helvetica" panose="020B0604020202020204" pitchFamily="34" charset="0"/>
                </a:rPr>
                <a:t>T:  9 375 8735</a:t>
              </a:r>
            </a:p>
            <a:p>
              <a:r>
                <a:rPr lang="en-US" sz="1050" dirty="0">
                  <a:solidFill>
                    <a:schemeClr val="bg1"/>
                  </a:solidFill>
                  <a:latin typeface="Helvetica" panose="020B0604020202020204" pitchFamily="34" charset="0"/>
                  <a:cs typeface="Helvetica" panose="020B0604020202020204" pitchFamily="34" charset="0"/>
                </a:rPr>
                <a:t>E:  james.lewis@heskethhenry.co.nz</a:t>
              </a:r>
            </a:p>
          </p:txBody>
        </p:sp>
        <p:pic>
          <p:nvPicPr>
            <p:cNvPr id="7" name="Picture 6" descr="A person in a suit and tie&#10;&#10;Description automatically generated with medium confidence">
              <a:extLst>
                <a:ext uri="{FF2B5EF4-FFF2-40B4-BE49-F238E27FC236}">
                  <a16:creationId xmlns:a16="http://schemas.microsoft.com/office/drawing/2014/main" id="{D94BABB2-EF62-89FF-F51D-9A645D6B0063}"/>
                </a:ext>
              </a:extLst>
            </p:cNvPr>
            <p:cNvPicPr>
              <a:picLocks noChangeAspect="1"/>
            </p:cNvPicPr>
            <p:nvPr/>
          </p:nvPicPr>
          <p:blipFill>
            <a:blip r:embed="rId4"/>
            <a:stretch>
              <a:fillRect/>
            </a:stretch>
          </p:blipFill>
          <p:spPr>
            <a:xfrm>
              <a:off x="3473668" y="1371730"/>
              <a:ext cx="2010405" cy="2010405"/>
            </a:xfrm>
            <a:prstGeom prst="rect">
              <a:avLst/>
            </a:prstGeom>
            <a:effectLst>
              <a:outerShdw blurRad="50800" dist="38100" dir="8100000" sx="98000" sy="98000" algn="tr" rotWithShape="0">
                <a:prstClr val="black">
                  <a:alpha val="40000"/>
                </a:prstClr>
              </a:outerShdw>
            </a:effectLst>
          </p:spPr>
        </p:pic>
      </p:grpSp>
    </p:spTree>
    <p:extLst>
      <p:ext uri="{BB962C8B-B14F-4D97-AF65-F5344CB8AC3E}">
        <p14:creationId xmlns:p14="http://schemas.microsoft.com/office/powerpoint/2010/main" val="31195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 Dealing with Pressure Points</a:t>
            </a:r>
            <a:endParaRPr lang="en-NZ" dirty="0"/>
          </a:p>
        </p:txBody>
      </p:sp>
      <p:sp>
        <p:nvSpPr>
          <p:cNvPr id="4" name="Text Placeholder 3"/>
          <p:cNvSpPr txBox="1">
            <a:spLocks noGrp="1"/>
          </p:cNvSpPr>
          <p:nvPr>
            <p:ph type="body" sz="quarter" idx="10"/>
          </p:nvPr>
        </p:nvSpPr>
        <p:spPr>
          <a:xfrm>
            <a:off x="2405448" y="1517650"/>
            <a:ext cx="6281351" cy="523220"/>
          </a:xfrm>
          <a:prstGeom prst="rect">
            <a:avLst/>
          </a:prstGeom>
          <a:noFill/>
        </p:spPr>
        <p:txBody>
          <a:bodyPr wrap="square" rtlCol="0">
            <a:spAutoFit/>
          </a:bodyPr>
          <a:lstStyle/>
          <a:p>
            <a:r>
              <a:rPr lang="en-US" sz="2800" dirty="0"/>
              <a:t> </a:t>
            </a:r>
            <a:endParaRPr lang="en-NZ" sz="2800" dirty="0"/>
          </a:p>
        </p:txBody>
      </p:sp>
      <p:sp>
        <p:nvSpPr>
          <p:cNvPr id="10" name="AutoShape 7" descr="How To Implement Compliance Into Your Company Cul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11" name="AutoShape 9" descr="How To Implement Compliance Into Your Company Cult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14" name="AutoShape 11" descr="How To Implement Compliance Into Your Company Cult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17" name="AutoShape 17" descr="Image result for complia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sp>
        <p:nvSpPr>
          <p:cNvPr id="18" name="AutoShape 19" descr="Image result for complianc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dirty="0"/>
          </a:p>
        </p:txBody>
      </p:sp>
      <p:graphicFrame>
        <p:nvGraphicFramePr>
          <p:cNvPr id="8" name="Diagram 7">
            <a:extLst>
              <a:ext uri="{FF2B5EF4-FFF2-40B4-BE49-F238E27FC236}">
                <a16:creationId xmlns:a16="http://schemas.microsoft.com/office/drawing/2014/main" id="{A1F9FFD5-D17F-1E6D-5D5A-F1E556C02AE7}"/>
              </a:ext>
            </a:extLst>
          </p:cNvPr>
          <p:cNvGraphicFramePr/>
          <p:nvPr>
            <p:extLst>
              <p:ext uri="{D42A27DB-BD31-4B8C-83A1-F6EECF244321}">
                <p14:modId xmlns:p14="http://schemas.microsoft.com/office/powerpoint/2010/main" val="528334347"/>
              </p:ext>
            </p:extLst>
          </p:nvPr>
        </p:nvGraphicFramePr>
        <p:xfrm>
          <a:off x="620830" y="125501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8553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01662" y="1004888"/>
            <a:ext cx="8229600" cy="4311650"/>
          </a:xfrm>
          <a:prstGeom prst="rect">
            <a:avLst/>
          </a:prstGeom>
        </p:spPr>
        <p:txBody>
          <a:bodyPr anchor="ctr"/>
          <a:lstStyle/>
          <a:p>
            <a:pPr algn="ctr">
              <a:spcBef>
                <a:spcPct val="0"/>
              </a:spcBef>
            </a:pPr>
            <a:r>
              <a:rPr lang="en-US" sz="2800" b="1" dirty="0">
                <a:solidFill>
                  <a:schemeClr val="tx1">
                    <a:lumMod val="85000"/>
                    <a:lumOff val="15000"/>
                  </a:schemeClr>
                </a:solidFill>
                <a:latin typeface="Helvetica"/>
                <a:cs typeface="Helvetica"/>
              </a:rPr>
              <a:t>ENGINEER TO THE CONTRACT</a:t>
            </a:r>
            <a:endParaRPr lang="en-NZ" sz="2800" b="1" dirty="0">
              <a:solidFill>
                <a:schemeClr val="tx1">
                  <a:lumMod val="85000"/>
                  <a:lumOff val="15000"/>
                </a:schemeClr>
              </a:solidFill>
              <a:latin typeface="Helvetica"/>
              <a:cs typeface="Helvetica"/>
            </a:endParaRPr>
          </a:p>
        </p:txBody>
      </p:sp>
    </p:spTree>
    <p:extLst>
      <p:ext uri="{BB962C8B-B14F-4D97-AF65-F5344CB8AC3E}">
        <p14:creationId xmlns:p14="http://schemas.microsoft.com/office/powerpoint/2010/main" val="3602735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1787-F0BB-1DFF-7AD8-02B12AC535C1}"/>
              </a:ext>
            </a:extLst>
          </p:cNvPr>
          <p:cNvSpPr>
            <a:spLocks noGrp="1"/>
          </p:cNvSpPr>
          <p:nvPr>
            <p:ph type="title"/>
          </p:nvPr>
        </p:nvSpPr>
        <p:spPr>
          <a:xfrm>
            <a:off x="209152" y="274638"/>
            <a:ext cx="8723092" cy="1143000"/>
          </a:xfrm>
        </p:spPr>
        <p:txBody>
          <a:bodyPr/>
          <a:lstStyle/>
          <a:p>
            <a:r>
              <a:rPr lang="en-NZ" dirty="0"/>
              <a:t>Responsibilities of Engineer to the Contract</a:t>
            </a:r>
          </a:p>
        </p:txBody>
      </p:sp>
      <p:grpSp>
        <p:nvGrpSpPr>
          <p:cNvPr id="16" name="Group 15">
            <a:extLst>
              <a:ext uri="{FF2B5EF4-FFF2-40B4-BE49-F238E27FC236}">
                <a16:creationId xmlns:a16="http://schemas.microsoft.com/office/drawing/2014/main" id="{2D96E571-6935-63D3-5463-3254FCAA3EA8}"/>
              </a:ext>
            </a:extLst>
          </p:cNvPr>
          <p:cNvGrpSpPr/>
          <p:nvPr/>
        </p:nvGrpSpPr>
        <p:grpSpPr>
          <a:xfrm>
            <a:off x="3581811" y="3113786"/>
            <a:ext cx="2338939" cy="375083"/>
            <a:chOff x="3224463" y="2671949"/>
            <a:chExt cx="2338939" cy="375083"/>
          </a:xfrm>
        </p:grpSpPr>
        <p:sp>
          <p:nvSpPr>
            <p:cNvPr id="11" name="Rectangle 10">
              <a:extLst>
                <a:ext uri="{FF2B5EF4-FFF2-40B4-BE49-F238E27FC236}">
                  <a16:creationId xmlns:a16="http://schemas.microsoft.com/office/drawing/2014/main" id="{F060507D-C9E6-467D-25BD-0500CBA32975}"/>
                </a:ext>
              </a:extLst>
            </p:cNvPr>
            <p:cNvSpPr/>
            <p:nvPr/>
          </p:nvSpPr>
          <p:spPr>
            <a:xfrm>
              <a:off x="3224463" y="2671949"/>
              <a:ext cx="2338938"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3" name="TextBox 2">
              <a:extLst>
                <a:ext uri="{FF2B5EF4-FFF2-40B4-BE49-F238E27FC236}">
                  <a16:creationId xmlns:a16="http://schemas.microsoft.com/office/drawing/2014/main" id="{3907FE7F-16B7-AA31-445A-B15DAEF08C2C}"/>
                </a:ext>
              </a:extLst>
            </p:cNvPr>
            <p:cNvSpPr txBox="1"/>
            <p:nvPr/>
          </p:nvSpPr>
          <p:spPr>
            <a:xfrm>
              <a:off x="3224463" y="2677700"/>
              <a:ext cx="2338939" cy="369332"/>
            </a:xfrm>
            <a:prstGeom prst="rect">
              <a:avLst/>
            </a:prstGeom>
            <a:noFill/>
          </p:spPr>
          <p:txBody>
            <a:bodyPr wrap="square" rtlCol="0">
              <a:spAutoFit/>
            </a:bodyPr>
            <a:lstStyle/>
            <a:p>
              <a:pPr algn="ctr"/>
              <a:r>
                <a:rPr lang="en-US" dirty="0" err="1"/>
                <a:t>EtC</a:t>
              </a:r>
              <a:endParaRPr lang="en-NZ" dirty="0"/>
            </a:p>
          </p:txBody>
        </p:sp>
      </p:grpSp>
      <p:grpSp>
        <p:nvGrpSpPr>
          <p:cNvPr id="14" name="Group 13">
            <a:extLst>
              <a:ext uri="{FF2B5EF4-FFF2-40B4-BE49-F238E27FC236}">
                <a16:creationId xmlns:a16="http://schemas.microsoft.com/office/drawing/2014/main" id="{633661AB-AFFD-D114-9400-59C230DEB19E}"/>
              </a:ext>
            </a:extLst>
          </p:cNvPr>
          <p:cNvGrpSpPr/>
          <p:nvPr/>
        </p:nvGrpSpPr>
        <p:grpSpPr>
          <a:xfrm>
            <a:off x="5692146" y="1518981"/>
            <a:ext cx="2338939" cy="369332"/>
            <a:chOff x="3224463" y="1504326"/>
            <a:chExt cx="2338939" cy="369332"/>
          </a:xfrm>
        </p:grpSpPr>
        <p:sp>
          <p:nvSpPr>
            <p:cNvPr id="4" name="Rectangle 3">
              <a:extLst>
                <a:ext uri="{FF2B5EF4-FFF2-40B4-BE49-F238E27FC236}">
                  <a16:creationId xmlns:a16="http://schemas.microsoft.com/office/drawing/2014/main" id="{538B028A-EC6E-A63F-4846-B5CDCD6DCF05}"/>
                </a:ext>
              </a:extLst>
            </p:cNvPr>
            <p:cNvSpPr/>
            <p:nvPr/>
          </p:nvSpPr>
          <p:spPr>
            <a:xfrm>
              <a:off x="3811604" y="1504326"/>
              <a:ext cx="116465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EC45BCBC-A57D-75DF-D67A-CDDA22358E40}"/>
                </a:ext>
              </a:extLst>
            </p:cNvPr>
            <p:cNvSpPr txBox="1"/>
            <p:nvPr/>
          </p:nvSpPr>
          <p:spPr>
            <a:xfrm>
              <a:off x="3224463" y="1504326"/>
              <a:ext cx="2338939" cy="369332"/>
            </a:xfrm>
            <a:prstGeom prst="rect">
              <a:avLst/>
            </a:prstGeom>
            <a:noFill/>
          </p:spPr>
          <p:txBody>
            <a:bodyPr wrap="square" rtlCol="0">
              <a:spAutoFit/>
            </a:bodyPr>
            <a:lstStyle/>
            <a:p>
              <a:pPr algn="ctr"/>
              <a:r>
                <a:rPr lang="en-US" dirty="0"/>
                <a:t>Principal</a:t>
              </a:r>
              <a:endParaRPr lang="en-NZ" dirty="0"/>
            </a:p>
          </p:txBody>
        </p:sp>
      </p:grpSp>
      <p:grpSp>
        <p:nvGrpSpPr>
          <p:cNvPr id="17" name="Group 16">
            <a:extLst>
              <a:ext uri="{FF2B5EF4-FFF2-40B4-BE49-F238E27FC236}">
                <a16:creationId xmlns:a16="http://schemas.microsoft.com/office/drawing/2014/main" id="{151767FB-67EE-6A3B-F879-B58077590743}"/>
              </a:ext>
            </a:extLst>
          </p:cNvPr>
          <p:cNvGrpSpPr/>
          <p:nvPr/>
        </p:nvGrpSpPr>
        <p:grpSpPr>
          <a:xfrm>
            <a:off x="5692146" y="5339203"/>
            <a:ext cx="2338939" cy="384708"/>
            <a:chOff x="3155482" y="3999539"/>
            <a:chExt cx="2338939" cy="384708"/>
          </a:xfrm>
        </p:grpSpPr>
        <p:sp>
          <p:nvSpPr>
            <p:cNvPr id="13" name="Rectangle 12">
              <a:extLst>
                <a:ext uri="{FF2B5EF4-FFF2-40B4-BE49-F238E27FC236}">
                  <a16:creationId xmlns:a16="http://schemas.microsoft.com/office/drawing/2014/main" id="{F9134F1E-B444-13D4-038D-63489B19B780}"/>
                </a:ext>
              </a:extLst>
            </p:cNvPr>
            <p:cNvSpPr/>
            <p:nvPr/>
          </p:nvSpPr>
          <p:spPr>
            <a:xfrm>
              <a:off x="3742622" y="3999539"/>
              <a:ext cx="1164657"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322DCFB8-D363-7816-4509-72DFF2E38972}"/>
                </a:ext>
              </a:extLst>
            </p:cNvPr>
            <p:cNvSpPr txBox="1"/>
            <p:nvPr/>
          </p:nvSpPr>
          <p:spPr>
            <a:xfrm>
              <a:off x="3155482" y="4014915"/>
              <a:ext cx="2338939" cy="369332"/>
            </a:xfrm>
            <a:prstGeom prst="rect">
              <a:avLst/>
            </a:prstGeom>
            <a:noFill/>
          </p:spPr>
          <p:txBody>
            <a:bodyPr wrap="square" rtlCol="0">
              <a:spAutoFit/>
            </a:bodyPr>
            <a:lstStyle/>
            <a:p>
              <a:pPr algn="ctr"/>
              <a:r>
                <a:rPr lang="en-US" dirty="0"/>
                <a:t>Contractor</a:t>
              </a:r>
              <a:endParaRPr lang="en-NZ" dirty="0"/>
            </a:p>
          </p:txBody>
        </p:sp>
      </p:grpSp>
      <p:grpSp>
        <p:nvGrpSpPr>
          <p:cNvPr id="15" name="Group 14">
            <a:extLst>
              <a:ext uri="{FF2B5EF4-FFF2-40B4-BE49-F238E27FC236}">
                <a16:creationId xmlns:a16="http://schemas.microsoft.com/office/drawing/2014/main" id="{BE44D3B6-4AF1-4772-2760-F613A9403F60}"/>
              </a:ext>
            </a:extLst>
          </p:cNvPr>
          <p:cNvGrpSpPr/>
          <p:nvPr/>
        </p:nvGrpSpPr>
        <p:grpSpPr>
          <a:xfrm>
            <a:off x="1890165" y="1452793"/>
            <a:ext cx="2338939" cy="369332"/>
            <a:chOff x="6272463" y="2656573"/>
            <a:chExt cx="2338939" cy="369332"/>
          </a:xfrm>
        </p:grpSpPr>
        <p:sp>
          <p:nvSpPr>
            <p:cNvPr id="12" name="Rectangle 11">
              <a:extLst>
                <a:ext uri="{FF2B5EF4-FFF2-40B4-BE49-F238E27FC236}">
                  <a16:creationId xmlns:a16="http://schemas.microsoft.com/office/drawing/2014/main" id="{99B7BB3C-F000-63A8-8A2E-7DC8955E4983}"/>
                </a:ext>
              </a:extLst>
            </p:cNvPr>
            <p:cNvSpPr/>
            <p:nvPr/>
          </p:nvSpPr>
          <p:spPr>
            <a:xfrm>
              <a:off x="6968690" y="2656573"/>
              <a:ext cx="943276"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92AE4F5C-B41C-C2EA-1646-90410B577430}"/>
                </a:ext>
              </a:extLst>
            </p:cNvPr>
            <p:cNvSpPr txBox="1"/>
            <p:nvPr/>
          </p:nvSpPr>
          <p:spPr>
            <a:xfrm>
              <a:off x="6272463" y="2656573"/>
              <a:ext cx="2338939" cy="369332"/>
            </a:xfrm>
            <a:prstGeom prst="rect">
              <a:avLst/>
            </a:prstGeom>
            <a:noFill/>
          </p:spPr>
          <p:txBody>
            <a:bodyPr wrap="square" rtlCol="0">
              <a:spAutoFit/>
            </a:bodyPr>
            <a:lstStyle/>
            <a:p>
              <a:pPr algn="ctr"/>
              <a:r>
                <a:rPr lang="en-US" dirty="0"/>
                <a:t>Insurer</a:t>
              </a:r>
              <a:endParaRPr lang="en-NZ" dirty="0"/>
            </a:p>
          </p:txBody>
        </p:sp>
      </p:grpSp>
      <p:grpSp>
        <p:nvGrpSpPr>
          <p:cNvPr id="32" name="Group 31">
            <a:extLst>
              <a:ext uri="{FF2B5EF4-FFF2-40B4-BE49-F238E27FC236}">
                <a16:creationId xmlns:a16="http://schemas.microsoft.com/office/drawing/2014/main" id="{1924D8F1-2BB4-0783-D40D-980D6FD2710C}"/>
              </a:ext>
            </a:extLst>
          </p:cNvPr>
          <p:cNvGrpSpPr/>
          <p:nvPr/>
        </p:nvGrpSpPr>
        <p:grpSpPr>
          <a:xfrm>
            <a:off x="2259175" y="4392841"/>
            <a:ext cx="1674786" cy="1357162"/>
            <a:chOff x="359343" y="3713869"/>
            <a:chExt cx="1674786" cy="1357162"/>
          </a:xfrm>
        </p:grpSpPr>
        <p:sp>
          <p:nvSpPr>
            <p:cNvPr id="31" name="Cloud 30">
              <a:extLst>
                <a:ext uri="{FF2B5EF4-FFF2-40B4-BE49-F238E27FC236}">
                  <a16:creationId xmlns:a16="http://schemas.microsoft.com/office/drawing/2014/main" id="{A563054F-9D71-2A6F-D0EA-52C974E2E3C3}"/>
                </a:ext>
              </a:extLst>
            </p:cNvPr>
            <p:cNvSpPr/>
            <p:nvPr/>
          </p:nvSpPr>
          <p:spPr>
            <a:xfrm>
              <a:off x="359343" y="3713869"/>
              <a:ext cx="1674786" cy="135716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7C8553F7-C4DB-C6F9-AE8B-891F7F583E01}"/>
                </a:ext>
              </a:extLst>
            </p:cNvPr>
            <p:cNvSpPr txBox="1"/>
            <p:nvPr/>
          </p:nvSpPr>
          <p:spPr>
            <a:xfrm>
              <a:off x="524577" y="4026039"/>
              <a:ext cx="1254493" cy="646331"/>
            </a:xfrm>
            <a:prstGeom prst="rect">
              <a:avLst/>
            </a:prstGeom>
            <a:noFill/>
          </p:spPr>
          <p:txBody>
            <a:bodyPr wrap="square" rtlCol="0">
              <a:spAutoFit/>
            </a:bodyPr>
            <a:lstStyle/>
            <a:p>
              <a:pPr algn="ctr"/>
              <a:r>
                <a:rPr lang="en-US" dirty="0"/>
                <a:t>Ethical </a:t>
              </a:r>
            </a:p>
            <a:p>
              <a:pPr algn="ctr"/>
              <a:r>
                <a:rPr lang="en-US" dirty="0"/>
                <a:t>Obligations</a:t>
              </a:r>
              <a:endParaRPr lang="en-NZ" dirty="0"/>
            </a:p>
          </p:txBody>
        </p:sp>
      </p:grpSp>
      <p:cxnSp>
        <p:nvCxnSpPr>
          <p:cNvPr id="19" name="Straight Arrow Connector 18">
            <a:extLst>
              <a:ext uri="{FF2B5EF4-FFF2-40B4-BE49-F238E27FC236}">
                <a16:creationId xmlns:a16="http://schemas.microsoft.com/office/drawing/2014/main" id="{0A7D1690-5973-1E68-5A6A-EB2EEC33B077}"/>
              </a:ext>
            </a:extLst>
          </p:cNvPr>
          <p:cNvCxnSpPr>
            <a:cxnSpLocks/>
            <a:stCxn id="4" idx="2"/>
            <a:endCxn id="7" idx="0"/>
          </p:cNvCxnSpPr>
          <p:nvPr/>
        </p:nvCxnSpPr>
        <p:spPr>
          <a:xfrm>
            <a:off x="6861616" y="1888313"/>
            <a:ext cx="0" cy="346626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FC30A4A-0769-82B8-19B0-6A9D336F2518}"/>
              </a:ext>
            </a:extLst>
          </p:cNvPr>
          <p:cNvCxnSpPr>
            <a:cxnSpLocks/>
            <a:stCxn id="8" idx="2"/>
          </p:cNvCxnSpPr>
          <p:nvPr/>
        </p:nvCxnSpPr>
        <p:spPr>
          <a:xfrm>
            <a:off x="3059635" y="1822125"/>
            <a:ext cx="507320" cy="127051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C13EC61F-F4B0-7CA7-6A4F-74A5E7622EC1}"/>
              </a:ext>
            </a:extLst>
          </p:cNvPr>
          <p:cNvCxnSpPr>
            <a:cxnSpLocks/>
          </p:cNvCxnSpPr>
          <p:nvPr/>
        </p:nvCxnSpPr>
        <p:spPr>
          <a:xfrm flipH="1">
            <a:off x="5935605" y="1903689"/>
            <a:ext cx="348879" cy="119470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0B84215D-436A-5ABE-71DF-659C33239089}"/>
              </a:ext>
            </a:extLst>
          </p:cNvPr>
          <p:cNvCxnSpPr>
            <a:cxnSpLocks/>
          </p:cNvCxnSpPr>
          <p:nvPr/>
        </p:nvCxnSpPr>
        <p:spPr>
          <a:xfrm>
            <a:off x="5935605" y="3298452"/>
            <a:ext cx="926008" cy="0"/>
          </a:xfrm>
          <a:prstGeom prst="line">
            <a:avLst/>
          </a:prstGeom>
          <a:ln>
            <a:prstDash val="dash"/>
          </a:ln>
        </p:spPr>
        <p:style>
          <a:lnRef idx="2">
            <a:schemeClr val="dk1"/>
          </a:lnRef>
          <a:fillRef idx="0">
            <a:schemeClr val="dk1"/>
          </a:fillRef>
          <a:effectRef idx="1">
            <a:schemeClr val="dk1"/>
          </a:effectRef>
          <a:fontRef idx="minor">
            <a:schemeClr val="tx1"/>
          </a:fontRef>
        </p:style>
      </p:cxnSp>
      <p:grpSp>
        <p:nvGrpSpPr>
          <p:cNvPr id="35" name="Group 34">
            <a:extLst>
              <a:ext uri="{FF2B5EF4-FFF2-40B4-BE49-F238E27FC236}">
                <a16:creationId xmlns:a16="http://schemas.microsoft.com/office/drawing/2014/main" id="{B8B6073D-45B0-EB3F-4266-CF8F4D173D88}"/>
              </a:ext>
            </a:extLst>
          </p:cNvPr>
          <p:cNvGrpSpPr/>
          <p:nvPr/>
        </p:nvGrpSpPr>
        <p:grpSpPr>
          <a:xfrm>
            <a:off x="209152" y="2345807"/>
            <a:ext cx="1821779" cy="369332"/>
            <a:chOff x="6272463" y="2656573"/>
            <a:chExt cx="1821779" cy="369332"/>
          </a:xfrm>
        </p:grpSpPr>
        <p:sp>
          <p:nvSpPr>
            <p:cNvPr id="36" name="Rectangle 35">
              <a:extLst>
                <a:ext uri="{FF2B5EF4-FFF2-40B4-BE49-F238E27FC236}">
                  <a16:creationId xmlns:a16="http://schemas.microsoft.com/office/drawing/2014/main" id="{40AA2D48-6E9B-2B66-1FAF-935FD3A39FE4}"/>
                </a:ext>
              </a:extLst>
            </p:cNvPr>
            <p:cNvSpPr/>
            <p:nvPr/>
          </p:nvSpPr>
          <p:spPr>
            <a:xfrm>
              <a:off x="6342444" y="2656573"/>
              <a:ext cx="1674786" cy="36933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37" name="TextBox 36">
              <a:extLst>
                <a:ext uri="{FF2B5EF4-FFF2-40B4-BE49-F238E27FC236}">
                  <a16:creationId xmlns:a16="http://schemas.microsoft.com/office/drawing/2014/main" id="{C7E59B22-F73D-36E8-21D0-F8842A57F13A}"/>
                </a:ext>
              </a:extLst>
            </p:cNvPr>
            <p:cNvSpPr txBox="1"/>
            <p:nvPr/>
          </p:nvSpPr>
          <p:spPr>
            <a:xfrm>
              <a:off x="6272463" y="2656573"/>
              <a:ext cx="1821779" cy="369332"/>
            </a:xfrm>
            <a:prstGeom prst="rect">
              <a:avLst/>
            </a:prstGeom>
            <a:noFill/>
          </p:spPr>
          <p:txBody>
            <a:bodyPr wrap="square" rtlCol="0">
              <a:spAutoFit/>
            </a:bodyPr>
            <a:lstStyle/>
            <a:p>
              <a:pPr algn="ctr"/>
              <a:r>
                <a:rPr lang="en-US" dirty="0"/>
                <a:t>Insurer’s Lawyers</a:t>
              </a:r>
              <a:endParaRPr lang="en-NZ" dirty="0"/>
            </a:p>
          </p:txBody>
        </p:sp>
      </p:grpSp>
      <p:sp>
        <p:nvSpPr>
          <p:cNvPr id="40" name="Freeform: Shape 39">
            <a:extLst>
              <a:ext uri="{FF2B5EF4-FFF2-40B4-BE49-F238E27FC236}">
                <a16:creationId xmlns:a16="http://schemas.microsoft.com/office/drawing/2014/main" id="{31E263E4-4048-3CE1-D09E-58C802A3B28B}"/>
              </a:ext>
            </a:extLst>
          </p:cNvPr>
          <p:cNvSpPr/>
          <p:nvPr/>
        </p:nvSpPr>
        <p:spPr>
          <a:xfrm>
            <a:off x="877610" y="1194579"/>
            <a:ext cx="1701961" cy="1134735"/>
          </a:xfrm>
          <a:custGeom>
            <a:avLst/>
            <a:gdLst>
              <a:gd name="connsiteX0" fmla="*/ 1701961 w 1701961"/>
              <a:gd name="connsiteY0" fmla="*/ 441716 h 1134735"/>
              <a:gd name="connsiteX1" fmla="*/ 152293 w 1701961"/>
              <a:gd name="connsiteY1" fmla="*/ 27829 h 1134735"/>
              <a:gd name="connsiteX2" fmla="*/ 142668 w 1701961"/>
              <a:gd name="connsiteY2" fmla="*/ 1134735 h 1134735"/>
            </a:gdLst>
            <a:ahLst/>
            <a:cxnLst>
              <a:cxn ang="0">
                <a:pos x="connsiteX0" y="connsiteY0"/>
              </a:cxn>
              <a:cxn ang="0">
                <a:pos x="connsiteX1" y="connsiteY1"/>
              </a:cxn>
              <a:cxn ang="0">
                <a:pos x="connsiteX2" y="connsiteY2"/>
              </a:cxn>
            </a:cxnLst>
            <a:rect l="l" t="t" r="r" b="b"/>
            <a:pathLst>
              <a:path w="1701961" h="1134735">
                <a:moveTo>
                  <a:pt x="1701961" y="441716"/>
                </a:moveTo>
                <a:cubicBezTo>
                  <a:pt x="1057068" y="177021"/>
                  <a:pt x="412175" y="-87674"/>
                  <a:pt x="152293" y="27829"/>
                </a:cubicBezTo>
                <a:cubicBezTo>
                  <a:pt x="-107589" y="143332"/>
                  <a:pt x="17539" y="639033"/>
                  <a:pt x="142668" y="1134735"/>
                </a:cubicBezTo>
              </a:path>
            </a:pathLst>
          </a:custGeom>
          <a:noFill/>
          <a:ln w="22225">
            <a:solidFill>
              <a:schemeClr val="tx1"/>
            </a:solidFill>
            <a:prstDash val="dash"/>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3" name="Freeform: Shape 42">
            <a:extLst>
              <a:ext uri="{FF2B5EF4-FFF2-40B4-BE49-F238E27FC236}">
                <a16:creationId xmlns:a16="http://schemas.microsoft.com/office/drawing/2014/main" id="{AE7F11D3-34C7-C232-B8CC-2668D6D6F689}"/>
              </a:ext>
            </a:extLst>
          </p:cNvPr>
          <p:cNvSpPr/>
          <p:nvPr/>
        </p:nvSpPr>
        <p:spPr>
          <a:xfrm>
            <a:off x="1126156" y="2743200"/>
            <a:ext cx="2435191" cy="1116257"/>
          </a:xfrm>
          <a:custGeom>
            <a:avLst/>
            <a:gdLst>
              <a:gd name="connsiteX0" fmla="*/ 0 w 2435191"/>
              <a:gd name="connsiteY0" fmla="*/ 0 h 1116257"/>
              <a:gd name="connsiteX1" fmla="*/ 1058779 w 2435191"/>
              <a:gd name="connsiteY1" fmla="*/ 1078029 h 1116257"/>
              <a:gd name="connsiteX2" fmla="*/ 2435191 w 2435191"/>
              <a:gd name="connsiteY2" fmla="*/ 770021 h 1116257"/>
            </a:gdLst>
            <a:ahLst/>
            <a:cxnLst>
              <a:cxn ang="0">
                <a:pos x="connsiteX0" y="connsiteY0"/>
              </a:cxn>
              <a:cxn ang="0">
                <a:pos x="connsiteX1" y="connsiteY1"/>
              </a:cxn>
              <a:cxn ang="0">
                <a:pos x="connsiteX2" y="connsiteY2"/>
              </a:cxn>
            </a:cxnLst>
            <a:rect l="l" t="t" r="r" b="b"/>
            <a:pathLst>
              <a:path w="2435191" h="1116257">
                <a:moveTo>
                  <a:pt x="0" y="0"/>
                </a:moveTo>
                <a:cubicBezTo>
                  <a:pt x="326457" y="474846"/>
                  <a:pt x="652914" y="949692"/>
                  <a:pt x="1058779" y="1078029"/>
                </a:cubicBezTo>
                <a:cubicBezTo>
                  <a:pt x="1464644" y="1206366"/>
                  <a:pt x="1949917" y="988193"/>
                  <a:pt x="2435191" y="770021"/>
                </a:cubicBezTo>
              </a:path>
            </a:pathLst>
          </a:custGeom>
          <a:noFill/>
          <a:ln w="19050">
            <a:solidFill>
              <a:schemeClr val="tx1"/>
            </a:solidFill>
            <a:prstDash val="dash"/>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6" name="Freeform: Shape 45">
            <a:extLst>
              <a:ext uri="{FF2B5EF4-FFF2-40B4-BE49-F238E27FC236}">
                <a16:creationId xmlns:a16="http://schemas.microsoft.com/office/drawing/2014/main" id="{3A0DB3B7-49CB-5E35-91A3-F4501E419284}"/>
              </a:ext>
            </a:extLst>
          </p:cNvPr>
          <p:cNvSpPr/>
          <p:nvPr/>
        </p:nvSpPr>
        <p:spPr>
          <a:xfrm>
            <a:off x="3955983" y="3503596"/>
            <a:ext cx="1515890" cy="2076137"/>
          </a:xfrm>
          <a:custGeom>
            <a:avLst/>
            <a:gdLst>
              <a:gd name="connsiteX0" fmla="*/ 779646 w 1515890"/>
              <a:gd name="connsiteY0" fmla="*/ 0 h 2076137"/>
              <a:gd name="connsiteX1" fmla="*/ 1491916 w 1515890"/>
              <a:gd name="connsiteY1" fmla="*/ 1963553 h 2076137"/>
              <a:gd name="connsiteX2" fmla="*/ 0 w 1515890"/>
              <a:gd name="connsiteY2" fmla="*/ 1665170 h 2076137"/>
            </a:gdLst>
            <a:ahLst/>
            <a:cxnLst>
              <a:cxn ang="0">
                <a:pos x="connsiteX0" y="connsiteY0"/>
              </a:cxn>
              <a:cxn ang="0">
                <a:pos x="connsiteX1" y="connsiteY1"/>
              </a:cxn>
              <a:cxn ang="0">
                <a:pos x="connsiteX2" y="connsiteY2"/>
              </a:cxn>
            </a:cxnLst>
            <a:rect l="l" t="t" r="r" b="b"/>
            <a:pathLst>
              <a:path w="1515890" h="2076137">
                <a:moveTo>
                  <a:pt x="779646" y="0"/>
                </a:moveTo>
                <a:cubicBezTo>
                  <a:pt x="1200751" y="843012"/>
                  <a:pt x="1621857" y="1686025"/>
                  <a:pt x="1491916" y="1963553"/>
                </a:cubicBezTo>
                <a:cubicBezTo>
                  <a:pt x="1361975" y="2241081"/>
                  <a:pt x="680987" y="1953125"/>
                  <a:pt x="0" y="1665170"/>
                </a:cubicBezTo>
              </a:path>
            </a:pathLst>
          </a:custGeom>
          <a:noFill/>
          <a:ln w="22225">
            <a:solidFill>
              <a:schemeClr val="tx1"/>
            </a:solidFill>
            <a:prstDash val="dash"/>
            <a:headEnd type="triangle"/>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7" name="TextBox 46">
            <a:extLst>
              <a:ext uri="{FF2B5EF4-FFF2-40B4-BE49-F238E27FC236}">
                <a16:creationId xmlns:a16="http://schemas.microsoft.com/office/drawing/2014/main" id="{0C3D755A-2893-1FF4-AA79-45D482723284}"/>
              </a:ext>
            </a:extLst>
          </p:cNvPr>
          <p:cNvSpPr txBox="1"/>
          <p:nvPr/>
        </p:nvSpPr>
        <p:spPr>
          <a:xfrm>
            <a:off x="6861613" y="3405659"/>
            <a:ext cx="1797843" cy="307777"/>
          </a:xfrm>
          <a:prstGeom prst="rect">
            <a:avLst/>
          </a:prstGeom>
          <a:noFill/>
        </p:spPr>
        <p:txBody>
          <a:bodyPr wrap="square" rtlCol="0">
            <a:spAutoFit/>
          </a:bodyPr>
          <a:lstStyle/>
          <a:p>
            <a:r>
              <a:rPr lang="en-US" sz="1400" b="1" dirty="0"/>
              <a:t>Construction Contract</a:t>
            </a:r>
            <a:endParaRPr lang="en-NZ" sz="1400" b="1" dirty="0"/>
          </a:p>
        </p:txBody>
      </p:sp>
      <p:sp>
        <p:nvSpPr>
          <p:cNvPr id="48" name="TextBox 47">
            <a:extLst>
              <a:ext uri="{FF2B5EF4-FFF2-40B4-BE49-F238E27FC236}">
                <a16:creationId xmlns:a16="http://schemas.microsoft.com/office/drawing/2014/main" id="{7B99174D-0F63-EE96-F417-01DBA11E5BBE}"/>
              </a:ext>
            </a:extLst>
          </p:cNvPr>
          <p:cNvSpPr txBox="1"/>
          <p:nvPr/>
        </p:nvSpPr>
        <p:spPr>
          <a:xfrm>
            <a:off x="4229104" y="2210606"/>
            <a:ext cx="1995349" cy="307777"/>
          </a:xfrm>
          <a:prstGeom prst="rect">
            <a:avLst/>
          </a:prstGeom>
          <a:noFill/>
        </p:spPr>
        <p:txBody>
          <a:bodyPr wrap="square" rtlCol="0">
            <a:spAutoFit/>
          </a:bodyPr>
          <a:lstStyle/>
          <a:p>
            <a:r>
              <a:rPr lang="en-US" sz="1400" b="1" dirty="0"/>
              <a:t>Consultancy Agreement</a:t>
            </a:r>
            <a:endParaRPr lang="en-NZ" sz="1400" b="1" dirty="0"/>
          </a:p>
        </p:txBody>
      </p:sp>
      <p:sp>
        <p:nvSpPr>
          <p:cNvPr id="49" name="Freeform: Shape 48">
            <a:extLst>
              <a:ext uri="{FF2B5EF4-FFF2-40B4-BE49-F238E27FC236}">
                <a16:creationId xmlns:a16="http://schemas.microsoft.com/office/drawing/2014/main" id="{CC979D50-E8A2-D887-D4EB-80313E5B01E5}"/>
              </a:ext>
            </a:extLst>
          </p:cNvPr>
          <p:cNvSpPr/>
          <p:nvPr/>
        </p:nvSpPr>
        <p:spPr>
          <a:xfrm>
            <a:off x="3627716" y="1263549"/>
            <a:ext cx="2628705" cy="1855036"/>
          </a:xfrm>
          <a:custGeom>
            <a:avLst/>
            <a:gdLst>
              <a:gd name="connsiteX0" fmla="*/ 905783 w 2628705"/>
              <a:gd name="connsiteY0" fmla="*/ 1855036 h 1855036"/>
              <a:gd name="connsiteX1" fmla="*/ 78010 w 2628705"/>
              <a:gd name="connsiteY1" fmla="*/ 132114 h 1855036"/>
              <a:gd name="connsiteX2" fmla="*/ 2628705 w 2628705"/>
              <a:gd name="connsiteY2" fmla="*/ 247617 h 1855036"/>
            </a:gdLst>
            <a:ahLst/>
            <a:cxnLst>
              <a:cxn ang="0">
                <a:pos x="connsiteX0" y="connsiteY0"/>
              </a:cxn>
              <a:cxn ang="0">
                <a:pos x="connsiteX1" y="connsiteY1"/>
              </a:cxn>
              <a:cxn ang="0">
                <a:pos x="connsiteX2" y="connsiteY2"/>
              </a:cxn>
            </a:cxnLst>
            <a:rect l="l" t="t" r="r" b="b"/>
            <a:pathLst>
              <a:path w="2628705" h="1855036">
                <a:moveTo>
                  <a:pt x="905783" y="1855036"/>
                </a:moveTo>
                <a:cubicBezTo>
                  <a:pt x="348319" y="1127526"/>
                  <a:pt x="-209144" y="400017"/>
                  <a:pt x="78010" y="132114"/>
                </a:cubicBezTo>
                <a:cubicBezTo>
                  <a:pt x="365164" y="-135789"/>
                  <a:pt x="1496934" y="55914"/>
                  <a:pt x="2628705" y="247617"/>
                </a:cubicBezTo>
              </a:path>
            </a:pathLst>
          </a:custGeom>
          <a:noFill/>
          <a:ln w="22225">
            <a:solidFill>
              <a:schemeClr val="tx1"/>
            </a:solidFill>
            <a:prstDash val="dash"/>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0" name="TextBox 49">
            <a:extLst>
              <a:ext uri="{FF2B5EF4-FFF2-40B4-BE49-F238E27FC236}">
                <a16:creationId xmlns:a16="http://schemas.microsoft.com/office/drawing/2014/main" id="{B4CE743E-34A2-A353-A0E8-161403A50EB5}"/>
              </a:ext>
            </a:extLst>
          </p:cNvPr>
          <p:cNvSpPr txBox="1"/>
          <p:nvPr/>
        </p:nvSpPr>
        <p:spPr>
          <a:xfrm>
            <a:off x="4808868" y="1044731"/>
            <a:ext cx="2495698" cy="307777"/>
          </a:xfrm>
          <a:prstGeom prst="rect">
            <a:avLst/>
          </a:prstGeom>
          <a:noFill/>
        </p:spPr>
        <p:txBody>
          <a:bodyPr wrap="square" rtlCol="0">
            <a:spAutoFit/>
          </a:bodyPr>
          <a:lstStyle/>
          <a:p>
            <a:r>
              <a:rPr lang="en-US" sz="1400" b="1" dirty="0"/>
              <a:t>Design / Consultancy Services</a:t>
            </a:r>
            <a:endParaRPr lang="en-NZ" sz="1400" b="1" dirty="0"/>
          </a:p>
        </p:txBody>
      </p:sp>
      <p:sp>
        <p:nvSpPr>
          <p:cNvPr id="51" name="TextBox 50">
            <a:extLst>
              <a:ext uri="{FF2B5EF4-FFF2-40B4-BE49-F238E27FC236}">
                <a16:creationId xmlns:a16="http://schemas.microsoft.com/office/drawing/2014/main" id="{EC2AB2D5-812A-3B09-9113-18E9B876E58E}"/>
              </a:ext>
            </a:extLst>
          </p:cNvPr>
          <p:cNvSpPr txBox="1"/>
          <p:nvPr/>
        </p:nvSpPr>
        <p:spPr>
          <a:xfrm>
            <a:off x="2218167" y="2322598"/>
            <a:ext cx="1164373" cy="307777"/>
          </a:xfrm>
          <a:prstGeom prst="rect">
            <a:avLst/>
          </a:prstGeom>
          <a:noFill/>
        </p:spPr>
        <p:txBody>
          <a:bodyPr wrap="square" rtlCol="0">
            <a:spAutoFit/>
          </a:bodyPr>
          <a:lstStyle/>
          <a:p>
            <a:r>
              <a:rPr lang="en-US" sz="1400" b="1" dirty="0"/>
              <a:t>P I Insurance</a:t>
            </a:r>
            <a:endParaRPr lang="en-NZ" sz="1400" b="1" dirty="0"/>
          </a:p>
        </p:txBody>
      </p:sp>
      <mc:AlternateContent xmlns:mc="http://schemas.openxmlformats.org/markup-compatibility/2006" xmlns:p14="http://schemas.microsoft.com/office/powerpoint/2010/main">
        <mc:Choice Requires="p14">
          <p:contentPart p14:bwMode="auto" r:id="rId2">
            <p14:nvContentPartPr>
              <p14:cNvPr id="62" name="Ink 61">
                <a:extLst>
                  <a:ext uri="{FF2B5EF4-FFF2-40B4-BE49-F238E27FC236}">
                    <a16:creationId xmlns:a16="http://schemas.microsoft.com/office/drawing/2014/main" id="{357FF8A3-8DFE-B10A-3396-DD66855B1EDA}"/>
                  </a:ext>
                </a:extLst>
              </p14:cNvPr>
              <p14:cNvContentPartPr/>
              <p14:nvPr/>
            </p14:nvContentPartPr>
            <p14:xfrm>
              <a:off x="5714754" y="2788901"/>
              <a:ext cx="1451160" cy="996120"/>
            </p14:xfrm>
          </p:contentPart>
        </mc:Choice>
        <mc:Fallback xmlns="">
          <p:pic>
            <p:nvPicPr>
              <p:cNvPr id="62" name="Ink 61">
                <a:extLst>
                  <a:ext uri="{FF2B5EF4-FFF2-40B4-BE49-F238E27FC236}">
                    <a16:creationId xmlns:a16="http://schemas.microsoft.com/office/drawing/2014/main" id="{357FF8A3-8DFE-B10A-3396-DD66855B1EDA}"/>
                  </a:ext>
                </a:extLst>
              </p:cNvPr>
              <p:cNvPicPr/>
              <p:nvPr/>
            </p:nvPicPr>
            <p:blipFill>
              <a:blip r:embed="rId3"/>
              <a:stretch>
                <a:fillRect/>
              </a:stretch>
            </p:blipFill>
            <p:spPr>
              <a:xfrm>
                <a:off x="5678754" y="2753261"/>
                <a:ext cx="1522800" cy="1067760"/>
              </a:xfrm>
              <a:prstGeom prst="rect">
                <a:avLst/>
              </a:prstGeom>
            </p:spPr>
          </p:pic>
        </mc:Fallback>
      </mc:AlternateContent>
    </p:spTree>
    <p:extLst>
      <p:ext uri="{BB962C8B-B14F-4D97-AF65-F5344CB8AC3E}">
        <p14:creationId xmlns:p14="http://schemas.microsoft.com/office/powerpoint/2010/main" val="3381569688"/>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in)">
                                      <p:cBhvr>
                                        <p:cTn id="19" dur="20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circle(in)">
                                      <p:cBhvr>
                                        <p:cTn id="45" dur="2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10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circle(in)">
                                      <p:cBhvr>
                                        <p:cTn id="54" dur="20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heel(1)">
                                      <p:cBhvr>
                                        <p:cTn id="5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6" grpId="0" animBg="1"/>
      <p:bldP spid="47" grpId="0"/>
      <p:bldP spid="48" grpId="0"/>
      <p:bldP spid="49" grpId="0" animBg="1"/>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E96B-1EF2-ED03-FEAC-4CB89593BA44}"/>
              </a:ext>
            </a:extLst>
          </p:cNvPr>
          <p:cNvSpPr>
            <a:spLocks noGrp="1"/>
          </p:cNvSpPr>
          <p:nvPr>
            <p:ph type="title"/>
          </p:nvPr>
        </p:nvSpPr>
        <p:spPr/>
        <p:txBody>
          <a:bodyPr/>
          <a:lstStyle/>
          <a:p>
            <a:r>
              <a:rPr lang="en-US" dirty="0"/>
              <a:t>How does it work? </a:t>
            </a:r>
            <a:br>
              <a:rPr lang="en-US" dirty="0"/>
            </a:br>
            <a:r>
              <a:rPr lang="en-US" dirty="0"/>
              <a:t>The Importance of Context…</a:t>
            </a:r>
            <a:endParaRPr lang="en-NZ" dirty="0"/>
          </a:p>
        </p:txBody>
      </p:sp>
      <p:sp>
        <p:nvSpPr>
          <p:cNvPr id="3" name="Text Placeholder 2">
            <a:extLst>
              <a:ext uri="{FF2B5EF4-FFF2-40B4-BE49-F238E27FC236}">
                <a16:creationId xmlns:a16="http://schemas.microsoft.com/office/drawing/2014/main" id="{823C8F8D-4F69-A626-18C0-491E813F5E07}"/>
              </a:ext>
            </a:extLst>
          </p:cNvPr>
          <p:cNvSpPr>
            <a:spLocks noGrp="1"/>
          </p:cNvSpPr>
          <p:nvPr>
            <p:ph type="body" sz="quarter" idx="10"/>
          </p:nvPr>
        </p:nvSpPr>
        <p:spPr>
          <a:xfrm>
            <a:off x="457200" y="1876925"/>
            <a:ext cx="8229600" cy="3821231"/>
          </a:xfrm>
        </p:spPr>
        <p:txBody>
          <a:bodyPr/>
          <a:lstStyle/>
          <a:p>
            <a:pPr marL="457200" indent="-457200">
              <a:buFont typeface="Arial" panose="020B0604020202020204" pitchFamily="34" charset="0"/>
              <a:buChar char="•"/>
            </a:pPr>
            <a:r>
              <a:rPr lang="en-US" dirty="0"/>
              <a:t>Ultimately a matter of </a:t>
            </a:r>
            <a:r>
              <a:rPr lang="en-US" b="1" dirty="0"/>
              <a:t>Contract Interpretation</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dirty="0"/>
              <a:t>Depends on the terms of the Contract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However, as with all Contract Interpretation, the relevant case law is important…</a:t>
            </a:r>
          </a:p>
          <a:p>
            <a:pPr marL="457200" indent="-457200">
              <a:buFont typeface="Arial" panose="020B0604020202020204" pitchFamily="34" charset="0"/>
              <a:buChar char="•"/>
            </a:pPr>
            <a:endParaRPr lang="en-NZ" dirty="0"/>
          </a:p>
        </p:txBody>
      </p:sp>
    </p:spTree>
    <p:extLst>
      <p:ext uri="{BB962C8B-B14F-4D97-AF65-F5344CB8AC3E}">
        <p14:creationId xmlns:p14="http://schemas.microsoft.com/office/powerpoint/2010/main" val="3243969961"/>
      </p:ext>
    </p:extLst>
  </p:cSld>
  <p:clrMapOvr>
    <a:masterClrMapping/>
  </p:clrMapOvr>
  <mc:AlternateContent xmlns:mc="http://schemas.openxmlformats.org/markup-compatibility/2006" xmlns:p14="http://schemas.microsoft.com/office/powerpoint/2010/main">
    <mc:Choice Requires="p14">
      <p:transition p14:dur="10">
        <p:pull dir="r"/>
      </p:transition>
    </mc:Choice>
    <mc:Fallback xmlns="">
      <p:transition>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41C6-A4ED-5246-6AD8-C5A28D3429A4}"/>
              </a:ext>
            </a:extLst>
          </p:cNvPr>
          <p:cNvSpPr>
            <a:spLocks noGrp="1"/>
          </p:cNvSpPr>
          <p:nvPr>
            <p:ph type="title"/>
          </p:nvPr>
        </p:nvSpPr>
        <p:spPr/>
        <p:txBody>
          <a:bodyPr/>
          <a:lstStyle/>
          <a:p>
            <a:r>
              <a:rPr lang="en-US" dirty="0"/>
              <a:t>How it Works:</a:t>
            </a:r>
            <a:br>
              <a:rPr lang="en-US" dirty="0"/>
            </a:br>
            <a:r>
              <a:rPr lang="en-US" dirty="0"/>
              <a:t>The Engineer’s Dual Role (6.2.1)</a:t>
            </a:r>
            <a:endParaRPr lang="en-NZ" dirty="0"/>
          </a:p>
        </p:txBody>
      </p:sp>
      <p:sp>
        <p:nvSpPr>
          <p:cNvPr id="3" name="Text Placeholder 2">
            <a:extLst>
              <a:ext uri="{FF2B5EF4-FFF2-40B4-BE49-F238E27FC236}">
                <a16:creationId xmlns:a16="http://schemas.microsoft.com/office/drawing/2014/main" id="{3FF94B1B-83BD-B8E5-84EE-C85BE687F0C7}"/>
              </a:ext>
            </a:extLst>
          </p:cNvPr>
          <p:cNvSpPr>
            <a:spLocks noGrp="1"/>
          </p:cNvSpPr>
          <p:nvPr>
            <p:ph type="body" sz="quarter" idx="10"/>
          </p:nvPr>
        </p:nvSpPr>
        <p:spPr/>
        <p:txBody>
          <a:bodyPr/>
          <a:lstStyle/>
          <a:p>
            <a:pPr marL="514350" indent="-514350">
              <a:buAutoNum type="arabicParenBoth"/>
            </a:pPr>
            <a:r>
              <a:rPr lang="en-US" dirty="0">
                <a:cs typeface="Arial" panose="020B0604020202020204" pitchFamily="34" charset="0"/>
              </a:rPr>
              <a:t>Agent of the Principal:</a:t>
            </a:r>
          </a:p>
          <a:p>
            <a:pPr marL="1028700" lvl="1">
              <a:buFont typeface="Arial" panose="020B0604020202020204" pitchFamily="34" charset="0"/>
              <a:buChar char="•"/>
            </a:pPr>
            <a:r>
              <a:rPr lang="en-US" dirty="0">
                <a:cs typeface="Arial" panose="020B0604020202020204" pitchFamily="34" charset="0"/>
              </a:rPr>
              <a:t>the Principal’s expert adviser;</a:t>
            </a:r>
          </a:p>
          <a:p>
            <a:pPr marL="1028700" lvl="1">
              <a:buFont typeface="Arial" panose="020B0604020202020204" pitchFamily="34" charset="0"/>
              <a:buChar char="•"/>
            </a:pPr>
            <a:r>
              <a:rPr lang="en-US" dirty="0">
                <a:cs typeface="Arial" panose="020B0604020202020204" pitchFamily="34" charset="0"/>
              </a:rPr>
              <a:t>the Principal’s representative; and</a:t>
            </a:r>
          </a:p>
          <a:p>
            <a:pPr marL="1028700" lvl="1">
              <a:buFont typeface="Arial" panose="020B0604020202020204" pitchFamily="34" charset="0"/>
              <a:buChar char="•"/>
            </a:pPr>
            <a:r>
              <a:rPr lang="en-US" dirty="0">
                <a:cs typeface="Arial" panose="020B0604020202020204" pitchFamily="34" charset="0"/>
              </a:rPr>
              <a:t>the Principal’s agent.</a:t>
            </a:r>
          </a:p>
          <a:p>
            <a:pPr marL="514350" indent="-514350">
              <a:buAutoNum type="arabicParenBoth"/>
            </a:pPr>
            <a:r>
              <a:rPr lang="en-US" dirty="0">
                <a:cs typeface="Arial" panose="020B0604020202020204" pitchFamily="34" charset="0"/>
              </a:rPr>
              <a:t>Independent Valuer and Certifier:</a:t>
            </a:r>
          </a:p>
          <a:p>
            <a:pPr marL="1028700" lvl="1">
              <a:buFont typeface="Arial" panose="020B0604020202020204" pitchFamily="34" charset="0"/>
              <a:buChar char="•"/>
            </a:pPr>
            <a:r>
              <a:rPr lang="en-US" dirty="0">
                <a:cs typeface="Arial" panose="020B0604020202020204" pitchFamily="34" charset="0"/>
              </a:rPr>
              <a:t>independent, fair and impartial;</a:t>
            </a:r>
          </a:p>
          <a:p>
            <a:pPr marL="1028700" lvl="1">
              <a:buFont typeface="Arial" panose="020B0604020202020204" pitchFamily="34" charset="0"/>
              <a:buChar char="•"/>
            </a:pPr>
            <a:r>
              <a:rPr lang="en-US" dirty="0">
                <a:cs typeface="Arial" panose="020B0604020202020204" pitchFamily="34" charset="0"/>
              </a:rPr>
              <a:t>decision-maker under the Contract;</a:t>
            </a:r>
          </a:p>
          <a:p>
            <a:pPr marL="1028700" lvl="1">
              <a:buFont typeface="Arial" panose="020B0604020202020204" pitchFamily="34" charset="0"/>
              <a:buChar char="•"/>
            </a:pPr>
            <a:r>
              <a:rPr lang="en-US" dirty="0">
                <a:cs typeface="Arial" panose="020B0604020202020204" pitchFamily="34" charset="0"/>
              </a:rPr>
              <a:t>value work and issue certificates.</a:t>
            </a:r>
          </a:p>
        </p:txBody>
      </p:sp>
    </p:spTree>
    <p:extLst>
      <p:ext uri="{BB962C8B-B14F-4D97-AF65-F5344CB8AC3E}">
        <p14:creationId xmlns:p14="http://schemas.microsoft.com/office/powerpoint/2010/main" val="279201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1BE9-AB4F-1FC9-332D-A5DB9527985D}"/>
              </a:ext>
            </a:extLst>
          </p:cNvPr>
          <p:cNvSpPr>
            <a:spLocks noGrp="1"/>
          </p:cNvSpPr>
          <p:nvPr>
            <p:ph type="title"/>
          </p:nvPr>
        </p:nvSpPr>
        <p:spPr/>
        <p:txBody>
          <a:bodyPr/>
          <a:lstStyle/>
          <a:p>
            <a:r>
              <a:rPr lang="en-US" dirty="0"/>
              <a:t>How it Works:</a:t>
            </a:r>
            <a:br>
              <a:rPr lang="en-US" dirty="0"/>
            </a:br>
            <a:r>
              <a:rPr lang="en-US" dirty="0"/>
              <a:t>The Duties and Powers of the Engineer</a:t>
            </a:r>
            <a:endParaRPr lang="en-NZ" dirty="0"/>
          </a:p>
        </p:txBody>
      </p:sp>
      <p:sp>
        <p:nvSpPr>
          <p:cNvPr id="4" name="Rectangle 3">
            <a:extLst>
              <a:ext uri="{FF2B5EF4-FFF2-40B4-BE49-F238E27FC236}">
                <a16:creationId xmlns:a16="http://schemas.microsoft.com/office/drawing/2014/main" id="{8EC2448E-3139-25FF-121A-2470BE1CD7C8}"/>
              </a:ext>
            </a:extLst>
          </p:cNvPr>
          <p:cNvSpPr/>
          <p:nvPr/>
        </p:nvSpPr>
        <p:spPr>
          <a:xfrm rot="16200000">
            <a:off x="-1220806" y="3509511"/>
            <a:ext cx="4004110" cy="6545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2800" u="sng" dirty="0">
                <a:solidFill>
                  <a:sysClr val="windowText" lastClr="000000"/>
                </a:solidFill>
              </a:rPr>
              <a:t>Principal’s Representative</a:t>
            </a:r>
            <a:endParaRPr lang="en-NZ" sz="2800" u="sng" dirty="0">
              <a:solidFill>
                <a:sysClr val="windowText" lastClr="000000"/>
              </a:solidFill>
            </a:endParaRPr>
          </a:p>
        </p:txBody>
      </p:sp>
      <p:sp>
        <p:nvSpPr>
          <p:cNvPr id="5" name="Rectangle 4">
            <a:extLst>
              <a:ext uri="{FF2B5EF4-FFF2-40B4-BE49-F238E27FC236}">
                <a16:creationId xmlns:a16="http://schemas.microsoft.com/office/drawing/2014/main" id="{510D160C-72F3-BE7A-C386-AA141F9E53AC}"/>
              </a:ext>
            </a:extLst>
          </p:cNvPr>
          <p:cNvSpPr/>
          <p:nvPr/>
        </p:nvSpPr>
        <p:spPr>
          <a:xfrm rot="5400000">
            <a:off x="6032524" y="3520620"/>
            <a:ext cx="4660453" cy="6545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2800" u="sng" dirty="0">
                <a:solidFill>
                  <a:sysClr val="windowText" lastClr="000000"/>
                </a:solidFill>
              </a:rPr>
              <a:t>Independent Certifier</a:t>
            </a:r>
            <a:endParaRPr lang="en-NZ" sz="2800" u="sng" dirty="0">
              <a:solidFill>
                <a:sysClr val="windowText" lastClr="000000"/>
              </a:solidFill>
            </a:endParaRPr>
          </a:p>
        </p:txBody>
      </p:sp>
      <p:sp>
        <p:nvSpPr>
          <p:cNvPr id="6" name="Rectangle 5">
            <a:extLst>
              <a:ext uri="{FF2B5EF4-FFF2-40B4-BE49-F238E27FC236}">
                <a16:creationId xmlns:a16="http://schemas.microsoft.com/office/drawing/2014/main" id="{6254148B-EB54-541E-84C2-BF92F91D0FCC}"/>
              </a:ext>
            </a:extLst>
          </p:cNvPr>
          <p:cNvSpPr/>
          <p:nvPr/>
        </p:nvSpPr>
        <p:spPr>
          <a:xfrm>
            <a:off x="1171074" y="2204185"/>
            <a:ext cx="2136808" cy="52938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Clarifying ambiguities in contract documents </a:t>
            </a:r>
            <a:r>
              <a:rPr lang="en-US" sz="1200" dirty="0"/>
              <a:t>(2.7)</a:t>
            </a:r>
            <a:endParaRPr lang="en-NZ" sz="1200" dirty="0"/>
          </a:p>
        </p:txBody>
      </p:sp>
      <p:sp>
        <p:nvSpPr>
          <p:cNvPr id="7" name="Rectangle 6">
            <a:extLst>
              <a:ext uri="{FF2B5EF4-FFF2-40B4-BE49-F238E27FC236}">
                <a16:creationId xmlns:a16="http://schemas.microsoft.com/office/drawing/2014/main" id="{69141AD3-D4B4-1A67-79F4-2F2056FC8E0C}"/>
              </a:ext>
            </a:extLst>
          </p:cNvPr>
          <p:cNvSpPr/>
          <p:nvPr/>
        </p:nvSpPr>
        <p:spPr>
          <a:xfrm>
            <a:off x="1180699" y="4810961"/>
            <a:ext cx="2136808" cy="52938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Instructions to the Contractor </a:t>
            </a:r>
            <a:r>
              <a:rPr lang="en-US" sz="1200" dirty="0"/>
              <a:t>(5.1.2)</a:t>
            </a:r>
            <a:endParaRPr lang="en-NZ" sz="1200" dirty="0"/>
          </a:p>
        </p:txBody>
      </p:sp>
      <p:sp>
        <p:nvSpPr>
          <p:cNvPr id="8" name="Rectangle 7">
            <a:extLst>
              <a:ext uri="{FF2B5EF4-FFF2-40B4-BE49-F238E27FC236}">
                <a16:creationId xmlns:a16="http://schemas.microsoft.com/office/drawing/2014/main" id="{74A56F7B-529F-C5DF-FA62-9C3227DFC804}"/>
              </a:ext>
            </a:extLst>
          </p:cNvPr>
          <p:cNvSpPr/>
          <p:nvPr/>
        </p:nvSpPr>
        <p:spPr>
          <a:xfrm>
            <a:off x="5686927" y="1665172"/>
            <a:ext cx="2136808" cy="35010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Valuing Variations </a:t>
            </a:r>
            <a:r>
              <a:rPr lang="en-US" sz="1200" dirty="0"/>
              <a:t>(9.3)</a:t>
            </a:r>
            <a:endParaRPr lang="en-NZ" sz="1200" dirty="0"/>
          </a:p>
        </p:txBody>
      </p:sp>
      <p:sp>
        <p:nvSpPr>
          <p:cNvPr id="9" name="Rectangle 8">
            <a:extLst>
              <a:ext uri="{FF2B5EF4-FFF2-40B4-BE49-F238E27FC236}">
                <a16:creationId xmlns:a16="http://schemas.microsoft.com/office/drawing/2014/main" id="{AEE67218-E917-097F-AB67-D3F3FD2341BF}"/>
              </a:ext>
            </a:extLst>
          </p:cNvPr>
          <p:cNvSpPr/>
          <p:nvPr/>
        </p:nvSpPr>
        <p:spPr>
          <a:xfrm>
            <a:off x="5489608" y="4457461"/>
            <a:ext cx="2136808" cy="72253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Assessment of payment claims and issuing PPS </a:t>
            </a:r>
            <a:r>
              <a:rPr lang="en-US" sz="1200" dirty="0"/>
              <a:t>(12.2, 14.4 &amp; 12.5)</a:t>
            </a:r>
            <a:endParaRPr lang="en-NZ" sz="1200" dirty="0"/>
          </a:p>
        </p:txBody>
      </p:sp>
      <p:sp>
        <p:nvSpPr>
          <p:cNvPr id="10" name="Rectangle 9">
            <a:extLst>
              <a:ext uri="{FF2B5EF4-FFF2-40B4-BE49-F238E27FC236}">
                <a16:creationId xmlns:a16="http://schemas.microsoft.com/office/drawing/2014/main" id="{D025E79A-C3F2-3024-FE2D-02E7AAF41D11}"/>
              </a:ext>
            </a:extLst>
          </p:cNvPr>
          <p:cNvSpPr/>
          <p:nvPr/>
        </p:nvSpPr>
        <p:spPr>
          <a:xfrm>
            <a:off x="5078931" y="5263944"/>
            <a:ext cx="2136808" cy="52938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Final Completion Certificate </a:t>
            </a:r>
            <a:r>
              <a:rPr lang="en-US" sz="1200" dirty="0"/>
              <a:t>(11.3)</a:t>
            </a:r>
            <a:endParaRPr lang="en-NZ" sz="1200" dirty="0"/>
          </a:p>
        </p:txBody>
      </p:sp>
      <p:sp>
        <p:nvSpPr>
          <p:cNvPr id="11" name="Rectangle 10">
            <a:extLst>
              <a:ext uri="{FF2B5EF4-FFF2-40B4-BE49-F238E27FC236}">
                <a16:creationId xmlns:a16="http://schemas.microsoft.com/office/drawing/2014/main" id="{380362CF-12F0-EED2-F46F-F3DA7558FCD1}"/>
              </a:ext>
            </a:extLst>
          </p:cNvPr>
          <p:cNvSpPr/>
          <p:nvPr/>
        </p:nvSpPr>
        <p:spPr>
          <a:xfrm>
            <a:off x="4944177" y="2084506"/>
            <a:ext cx="2136808" cy="52938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Determining unforeseen physical conditions </a:t>
            </a:r>
            <a:r>
              <a:rPr lang="en-US" sz="1200" dirty="0"/>
              <a:t>(9.5)</a:t>
            </a:r>
            <a:endParaRPr lang="en-NZ" sz="1200" dirty="0"/>
          </a:p>
        </p:txBody>
      </p:sp>
      <p:sp>
        <p:nvSpPr>
          <p:cNvPr id="12" name="Rectangle 11">
            <a:extLst>
              <a:ext uri="{FF2B5EF4-FFF2-40B4-BE49-F238E27FC236}">
                <a16:creationId xmlns:a16="http://schemas.microsoft.com/office/drawing/2014/main" id="{C99D2C0A-1C24-86D1-8851-3389D350A871}"/>
              </a:ext>
            </a:extLst>
          </p:cNvPr>
          <p:cNvSpPr/>
          <p:nvPr/>
        </p:nvSpPr>
        <p:spPr>
          <a:xfrm>
            <a:off x="5375911" y="2710799"/>
            <a:ext cx="2136808" cy="35010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Extensions of Time </a:t>
            </a:r>
            <a:r>
              <a:rPr lang="en-US" sz="1200" dirty="0"/>
              <a:t>(10.3)</a:t>
            </a:r>
            <a:endParaRPr lang="en-NZ" sz="1200" dirty="0"/>
          </a:p>
        </p:txBody>
      </p:sp>
      <p:sp>
        <p:nvSpPr>
          <p:cNvPr id="13" name="Rectangle 12">
            <a:extLst>
              <a:ext uri="{FF2B5EF4-FFF2-40B4-BE49-F238E27FC236}">
                <a16:creationId xmlns:a16="http://schemas.microsoft.com/office/drawing/2014/main" id="{A5C39564-4F07-BCAC-390E-C7E251E5117D}"/>
              </a:ext>
            </a:extLst>
          </p:cNvPr>
          <p:cNvSpPr/>
          <p:nvPr/>
        </p:nvSpPr>
        <p:spPr>
          <a:xfrm>
            <a:off x="5720615" y="3184341"/>
            <a:ext cx="2136808" cy="52938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Certifying Practical Completion </a:t>
            </a:r>
            <a:r>
              <a:rPr lang="en-US" sz="1200" dirty="0"/>
              <a:t>(10.4)</a:t>
            </a:r>
            <a:endParaRPr lang="en-NZ" sz="1200" dirty="0"/>
          </a:p>
        </p:txBody>
      </p:sp>
      <p:sp>
        <p:nvSpPr>
          <p:cNvPr id="14" name="Rectangle 13">
            <a:extLst>
              <a:ext uri="{FF2B5EF4-FFF2-40B4-BE49-F238E27FC236}">
                <a16:creationId xmlns:a16="http://schemas.microsoft.com/office/drawing/2014/main" id="{29506CDE-502C-74D2-3677-99AB6F881283}"/>
              </a:ext>
            </a:extLst>
          </p:cNvPr>
          <p:cNvSpPr/>
          <p:nvPr/>
        </p:nvSpPr>
        <p:spPr>
          <a:xfrm>
            <a:off x="5526506" y="3831168"/>
            <a:ext cx="2136808" cy="52938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Reduction of liquidated damages </a:t>
            </a:r>
            <a:r>
              <a:rPr lang="en-US" sz="1200" dirty="0"/>
              <a:t>(10.5.2)</a:t>
            </a:r>
            <a:endParaRPr lang="en-NZ" sz="1200" dirty="0"/>
          </a:p>
        </p:txBody>
      </p:sp>
      <p:sp>
        <p:nvSpPr>
          <p:cNvPr id="15" name="Rectangle 14">
            <a:extLst>
              <a:ext uri="{FF2B5EF4-FFF2-40B4-BE49-F238E27FC236}">
                <a16:creationId xmlns:a16="http://schemas.microsoft.com/office/drawing/2014/main" id="{E856B985-BF61-B227-2897-02A4EC225511}"/>
              </a:ext>
            </a:extLst>
          </p:cNvPr>
          <p:cNvSpPr/>
          <p:nvPr/>
        </p:nvSpPr>
        <p:spPr>
          <a:xfrm>
            <a:off x="3106554" y="3015015"/>
            <a:ext cx="2136808" cy="35010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Advance notification </a:t>
            </a:r>
            <a:r>
              <a:rPr lang="en-US" sz="1200" dirty="0"/>
              <a:t>(5.21)</a:t>
            </a:r>
            <a:endParaRPr lang="en-NZ" sz="1200" dirty="0"/>
          </a:p>
        </p:txBody>
      </p:sp>
      <p:sp>
        <p:nvSpPr>
          <p:cNvPr id="16" name="Rectangle 15">
            <a:extLst>
              <a:ext uri="{FF2B5EF4-FFF2-40B4-BE49-F238E27FC236}">
                <a16:creationId xmlns:a16="http://schemas.microsoft.com/office/drawing/2014/main" id="{2AE40334-3095-6481-0926-DDEB957D593E}"/>
              </a:ext>
            </a:extLst>
          </p:cNvPr>
          <p:cNvSpPr/>
          <p:nvPr/>
        </p:nvSpPr>
        <p:spPr>
          <a:xfrm>
            <a:off x="3106554" y="3598798"/>
            <a:ext cx="2136808" cy="35010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Suspension of work </a:t>
            </a:r>
            <a:r>
              <a:rPr lang="en-US" sz="1200" dirty="0"/>
              <a:t>(6.7)</a:t>
            </a:r>
            <a:endParaRPr lang="en-NZ" sz="1200" dirty="0"/>
          </a:p>
        </p:txBody>
      </p:sp>
      <p:sp>
        <p:nvSpPr>
          <p:cNvPr id="17" name="Rectangle 16">
            <a:extLst>
              <a:ext uri="{FF2B5EF4-FFF2-40B4-BE49-F238E27FC236}">
                <a16:creationId xmlns:a16="http://schemas.microsoft.com/office/drawing/2014/main" id="{55C91E25-AC3F-1C3F-87D7-104591475136}"/>
              </a:ext>
            </a:extLst>
          </p:cNvPr>
          <p:cNvSpPr/>
          <p:nvPr/>
        </p:nvSpPr>
        <p:spPr>
          <a:xfrm>
            <a:off x="1517584" y="4120890"/>
            <a:ext cx="2217018" cy="52938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Updates to Comprehensive </a:t>
            </a:r>
            <a:r>
              <a:rPr lang="en-US" sz="1400" dirty="0" err="1"/>
              <a:t>Programme</a:t>
            </a:r>
            <a:r>
              <a:rPr lang="en-US" sz="1400" dirty="0"/>
              <a:t> </a:t>
            </a:r>
            <a:r>
              <a:rPr lang="en-US" sz="1200" dirty="0"/>
              <a:t>(5.10)</a:t>
            </a:r>
            <a:endParaRPr lang="en-NZ" sz="1200" dirty="0"/>
          </a:p>
        </p:txBody>
      </p:sp>
    </p:spTree>
    <p:extLst>
      <p:ext uri="{BB962C8B-B14F-4D97-AF65-F5344CB8AC3E}">
        <p14:creationId xmlns:p14="http://schemas.microsoft.com/office/powerpoint/2010/main" val="210553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56D2C662-3A66-4BFC-B4E6-F6585B0AA87A}" vid="{55EA8226-BF08-4E55-B92E-3F59287FB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1218969D88E246B5E89A2D0616B3AD" ma:contentTypeVersion="16" ma:contentTypeDescription="Create a new document." ma:contentTypeScope="" ma:versionID="070e8fc4ce737a02573a1d0bcf18048e">
  <xsd:schema xmlns:xsd="http://www.w3.org/2001/XMLSchema" xmlns:xs="http://www.w3.org/2001/XMLSchema" xmlns:p="http://schemas.microsoft.com/office/2006/metadata/properties" xmlns:ns2="7a411de4-2290-4599-b2f9-2b32f5253387" xmlns:ns3="854e4958-5c83-4962-a4a5-4ba8eb9ee3e9" targetNamespace="http://schemas.microsoft.com/office/2006/metadata/properties" ma:root="true" ma:fieldsID="c0802328bf50d30401ec2a558f5c1cb2" ns2:_="" ns3:_="">
    <xsd:import namespace="7a411de4-2290-4599-b2f9-2b32f5253387"/>
    <xsd:import namespace="854e4958-5c83-4962-a4a5-4ba8eb9ee3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11de4-2290-4599-b2f9-2b32f5253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2e63ed-052f-4d66-9f5b-a84af95f7cc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4e4958-5c83-4962-a4a5-4ba8eb9ee3e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e58e3d-ef20-4ba0-a3b2-08844786271a}" ma:internalName="TaxCatchAll" ma:showField="CatchAllData" ma:web="854e4958-5c83-4962-a4a5-4ba8eb9ee3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FC7B8-B0B9-4A32-AE25-7951A39D083A}">
  <ds:schemaRefs>
    <ds:schemaRef ds:uri="http://schemas.microsoft.com/sharepoint/v3/contenttype/forms"/>
  </ds:schemaRefs>
</ds:datastoreItem>
</file>

<file path=customXml/itemProps2.xml><?xml version="1.0" encoding="utf-8"?>
<ds:datastoreItem xmlns:ds="http://schemas.openxmlformats.org/officeDocument/2006/customXml" ds:itemID="{438F805A-C63E-405D-B4C0-34CBB0B02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11de4-2290-4599-b2f9-2b32f5253387"/>
    <ds:schemaRef ds:uri="854e4958-5c83-4962-a4a5-4ba8eb9ee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TC102455519[[fn=Winter]]</Template>
  <TotalTime>7521</TotalTime>
  <Words>1852</Words>
  <Application>Microsoft Office PowerPoint</Application>
  <PresentationFormat>On-screen Show (4:3)</PresentationFormat>
  <Paragraphs>297</Paragraphs>
  <Slides>37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Helvetica</vt:lpstr>
      <vt:lpstr>Tahoma</vt:lpstr>
      <vt:lpstr>Wingdings</vt:lpstr>
      <vt:lpstr>blank</vt:lpstr>
      <vt:lpstr>Final</vt:lpstr>
      <vt:lpstr>Post-Pandemic Pressures: A legally-slanted survival guide  NZIBS Training Day    </vt:lpstr>
      <vt:lpstr>Background</vt:lpstr>
      <vt:lpstr>Background</vt:lpstr>
      <vt:lpstr>Agenda – Dealing with Pressure Points</vt:lpstr>
      <vt:lpstr>PowerPoint Presentation</vt:lpstr>
      <vt:lpstr>Responsibilities of Engineer to the Contract</vt:lpstr>
      <vt:lpstr>How does it work?  The Importance of Context…</vt:lpstr>
      <vt:lpstr>How it Works: The Engineer’s Dual Role (6.2.1)</vt:lpstr>
      <vt:lpstr>How it Works: The Duties and Powers of the Engineer</vt:lpstr>
      <vt:lpstr>The Common Law: The Engineer’s Professional Duties</vt:lpstr>
      <vt:lpstr>The Common Law: The Engineer’s Professional Duties</vt:lpstr>
      <vt:lpstr>The Common Law: The Engineer’s Professional Duties</vt:lpstr>
      <vt:lpstr>The Common Law: The Engineer’s Professional Duties</vt:lpstr>
      <vt:lpstr>The Common Law: Duty of Independence and Impartiality</vt:lpstr>
      <vt:lpstr>The Common Law: Duty of Fairness</vt:lpstr>
      <vt:lpstr>The Common Law: Drawing the Threads Together</vt:lpstr>
      <vt:lpstr>Consequences</vt:lpstr>
      <vt:lpstr>DEALING WITH DELAYS</vt:lpstr>
      <vt:lpstr>NZS 3910:2013 / 3916:2013</vt:lpstr>
      <vt:lpstr>Concurrent  Delay - Competing Considerations</vt:lpstr>
      <vt:lpstr>Different Solutions</vt:lpstr>
      <vt:lpstr>Correct Approach?</vt:lpstr>
      <vt:lpstr>Solution?</vt:lpstr>
      <vt:lpstr>PowerPoint Presentation</vt:lpstr>
      <vt:lpstr>PowerPoint Presentation</vt:lpstr>
      <vt:lpstr>Payment or Debt due?</vt:lpstr>
      <vt:lpstr>Payment Claims</vt:lpstr>
      <vt:lpstr>PowerPoint Presentation</vt:lpstr>
      <vt:lpstr>Payment Schedules</vt:lpstr>
      <vt:lpstr>Beware of the Strict Compliance</vt:lpstr>
      <vt:lpstr>PowerPoint Presentation</vt:lpstr>
      <vt:lpstr>NZS3910 UPDATE: WHERE TO FROM HERE?</vt:lpstr>
      <vt:lpstr>NZS3910 Update: Timeline</vt:lpstr>
      <vt:lpstr>NZS3910 Update</vt:lpstr>
      <vt:lpstr>NZS3910 Update</vt:lpstr>
      <vt:lpstr>NZS3910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Ebert (in liq) &amp; the CCA Retentions Regime</dc:title>
  <dc:creator>rm</dc:creator>
  <cp:lastModifiedBy>Saskia Shelton</cp:lastModifiedBy>
  <cp:revision>696</cp:revision>
  <cp:lastPrinted>2022-09-18T20:18:54Z</cp:lastPrinted>
  <dcterms:created xsi:type="dcterms:W3CDTF">2019-03-18T20:44:21Z</dcterms:created>
  <dcterms:modified xsi:type="dcterms:W3CDTF">2023-03-17T17:23:05Z</dcterms:modified>
</cp:coreProperties>
</file>